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1" r:id="rId4"/>
    <p:sldId id="272" r:id="rId5"/>
    <p:sldId id="273" r:id="rId6"/>
    <p:sldId id="257" r:id="rId7"/>
    <p:sldId id="284" r:id="rId8"/>
    <p:sldId id="274" r:id="rId9"/>
    <p:sldId id="276" r:id="rId10"/>
    <p:sldId id="277" r:id="rId11"/>
    <p:sldId id="275" r:id="rId12"/>
    <p:sldId id="278" r:id="rId13"/>
    <p:sldId id="279" r:id="rId14"/>
    <p:sldId id="280" r:id="rId15"/>
    <p:sldId id="281" r:id="rId16"/>
    <p:sldId id="282" r:id="rId17"/>
    <p:sldId id="283" r:id="rId18"/>
    <p:sldId id="260" r:id="rId19"/>
    <p:sldId id="288" r:id="rId20"/>
    <p:sldId id="287" r:id="rId21"/>
    <p:sldId id="286" r:id="rId22"/>
    <p:sldId id="261" r:id="rId23"/>
    <p:sldId id="262" r:id="rId24"/>
    <p:sldId id="264" r:id="rId25"/>
    <p:sldId id="267" r:id="rId26"/>
    <p:sldId id="265" r:id="rId27"/>
    <p:sldId id="269" r:id="rId28"/>
    <p:sldId id="285" r:id="rId29"/>
    <p:sldId id="270" r:id="rId30"/>
    <p:sldId id="266"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lvl1pPr>
              <a:defRPr/>
            </a:lvl1pPr>
          </a:lstStyle>
          <a:p>
            <a:pPr>
              <a:defRPr/>
            </a:pPr>
            <a:fld id="{977A0A84-23C7-4FDA-8934-A61A3277DBA2}" type="datetimeFigureOut">
              <a:rPr lang="en-GB"/>
              <a:pPr>
                <a:defRPr/>
              </a:pPr>
              <a:t>05/04/2013</a:t>
            </a:fld>
            <a:endParaRPr lang="en-GB"/>
          </a:p>
        </p:txBody>
      </p:sp>
      <p:sp>
        <p:nvSpPr>
          <p:cNvPr id="5" name="Élőláb helye 4"/>
          <p:cNvSpPr>
            <a:spLocks noGrp="1"/>
          </p:cNvSpPr>
          <p:nvPr>
            <p:ph type="ftr" sz="quarter" idx="11"/>
          </p:nvPr>
        </p:nvSpPr>
        <p:spPr/>
        <p:txBody>
          <a:bodyPr/>
          <a:lstStyle>
            <a:lvl1pPr>
              <a:defRPr/>
            </a:lvl1pPr>
          </a:lstStyle>
          <a:p>
            <a:pPr>
              <a:defRPr/>
            </a:pPr>
            <a:endParaRPr lang="en-GB"/>
          </a:p>
        </p:txBody>
      </p:sp>
      <p:sp>
        <p:nvSpPr>
          <p:cNvPr id="6" name="Dia számának helye 5"/>
          <p:cNvSpPr>
            <a:spLocks noGrp="1"/>
          </p:cNvSpPr>
          <p:nvPr>
            <p:ph type="sldNum" sz="quarter" idx="12"/>
          </p:nvPr>
        </p:nvSpPr>
        <p:spPr/>
        <p:txBody>
          <a:bodyPr/>
          <a:lstStyle>
            <a:lvl1pPr>
              <a:defRPr/>
            </a:lvl1pPr>
          </a:lstStyle>
          <a:p>
            <a:pPr>
              <a:defRPr/>
            </a:pPr>
            <a:fld id="{F7D500EC-CC72-4C99-8081-B4520C66E95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lvl1pPr>
              <a:defRPr/>
            </a:lvl1pPr>
          </a:lstStyle>
          <a:p>
            <a:pPr>
              <a:defRPr/>
            </a:pPr>
            <a:fld id="{452BDC84-CC9F-43FA-BB87-94FE480C2891}" type="datetimeFigureOut">
              <a:rPr lang="en-GB"/>
              <a:pPr>
                <a:defRPr/>
              </a:pPr>
              <a:t>05/04/2013</a:t>
            </a:fld>
            <a:endParaRPr lang="en-GB"/>
          </a:p>
        </p:txBody>
      </p:sp>
      <p:sp>
        <p:nvSpPr>
          <p:cNvPr id="5" name="Élőláb helye 4"/>
          <p:cNvSpPr>
            <a:spLocks noGrp="1"/>
          </p:cNvSpPr>
          <p:nvPr>
            <p:ph type="ftr" sz="quarter" idx="11"/>
          </p:nvPr>
        </p:nvSpPr>
        <p:spPr/>
        <p:txBody>
          <a:bodyPr/>
          <a:lstStyle>
            <a:lvl1pPr>
              <a:defRPr/>
            </a:lvl1pPr>
          </a:lstStyle>
          <a:p>
            <a:pPr>
              <a:defRPr/>
            </a:pPr>
            <a:endParaRPr lang="en-GB"/>
          </a:p>
        </p:txBody>
      </p:sp>
      <p:sp>
        <p:nvSpPr>
          <p:cNvPr id="6" name="Dia számának helye 5"/>
          <p:cNvSpPr>
            <a:spLocks noGrp="1"/>
          </p:cNvSpPr>
          <p:nvPr>
            <p:ph type="sldNum" sz="quarter" idx="12"/>
          </p:nvPr>
        </p:nvSpPr>
        <p:spPr/>
        <p:txBody>
          <a:bodyPr/>
          <a:lstStyle>
            <a:lvl1pPr>
              <a:defRPr/>
            </a:lvl1pPr>
          </a:lstStyle>
          <a:p>
            <a:pPr>
              <a:defRPr/>
            </a:pPr>
            <a:fld id="{038A774C-7D86-4F65-9A79-0FB47BD97B5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lvl1pPr>
              <a:defRPr/>
            </a:lvl1pPr>
          </a:lstStyle>
          <a:p>
            <a:pPr>
              <a:defRPr/>
            </a:pPr>
            <a:fld id="{6AA6E830-D998-4C97-97B0-5CCCFEDA586A}" type="datetimeFigureOut">
              <a:rPr lang="en-GB"/>
              <a:pPr>
                <a:defRPr/>
              </a:pPr>
              <a:t>05/04/2013</a:t>
            </a:fld>
            <a:endParaRPr lang="en-GB"/>
          </a:p>
        </p:txBody>
      </p:sp>
      <p:sp>
        <p:nvSpPr>
          <p:cNvPr id="5" name="Élőláb helye 4"/>
          <p:cNvSpPr>
            <a:spLocks noGrp="1"/>
          </p:cNvSpPr>
          <p:nvPr>
            <p:ph type="ftr" sz="quarter" idx="11"/>
          </p:nvPr>
        </p:nvSpPr>
        <p:spPr/>
        <p:txBody>
          <a:bodyPr/>
          <a:lstStyle>
            <a:lvl1pPr>
              <a:defRPr/>
            </a:lvl1pPr>
          </a:lstStyle>
          <a:p>
            <a:pPr>
              <a:defRPr/>
            </a:pPr>
            <a:endParaRPr lang="en-GB"/>
          </a:p>
        </p:txBody>
      </p:sp>
      <p:sp>
        <p:nvSpPr>
          <p:cNvPr id="6" name="Dia számának helye 5"/>
          <p:cNvSpPr>
            <a:spLocks noGrp="1"/>
          </p:cNvSpPr>
          <p:nvPr>
            <p:ph type="sldNum" sz="quarter" idx="12"/>
          </p:nvPr>
        </p:nvSpPr>
        <p:spPr/>
        <p:txBody>
          <a:bodyPr/>
          <a:lstStyle>
            <a:lvl1pPr>
              <a:defRPr/>
            </a:lvl1pPr>
          </a:lstStyle>
          <a:p>
            <a:pPr>
              <a:defRPr/>
            </a:pPr>
            <a:fld id="{E2A08655-F19A-4466-980D-2858177767A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lvl1pPr>
              <a:defRPr/>
            </a:lvl1pPr>
          </a:lstStyle>
          <a:p>
            <a:pPr>
              <a:defRPr/>
            </a:pPr>
            <a:fld id="{3FC1B5D9-BFDD-4A01-A5AA-E79F0B437F41}" type="datetimeFigureOut">
              <a:rPr lang="en-GB"/>
              <a:pPr>
                <a:defRPr/>
              </a:pPr>
              <a:t>05/04/2013</a:t>
            </a:fld>
            <a:endParaRPr lang="en-GB"/>
          </a:p>
        </p:txBody>
      </p:sp>
      <p:sp>
        <p:nvSpPr>
          <p:cNvPr id="5" name="Élőláb helye 4"/>
          <p:cNvSpPr>
            <a:spLocks noGrp="1"/>
          </p:cNvSpPr>
          <p:nvPr>
            <p:ph type="ftr" sz="quarter" idx="11"/>
          </p:nvPr>
        </p:nvSpPr>
        <p:spPr/>
        <p:txBody>
          <a:bodyPr/>
          <a:lstStyle>
            <a:lvl1pPr>
              <a:defRPr/>
            </a:lvl1pPr>
          </a:lstStyle>
          <a:p>
            <a:pPr>
              <a:defRPr/>
            </a:pPr>
            <a:endParaRPr lang="en-GB"/>
          </a:p>
        </p:txBody>
      </p:sp>
      <p:sp>
        <p:nvSpPr>
          <p:cNvPr id="6" name="Dia számának helye 5"/>
          <p:cNvSpPr>
            <a:spLocks noGrp="1"/>
          </p:cNvSpPr>
          <p:nvPr>
            <p:ph type="sldNum" sz="quarter" idx="12"/>
          </p:nvPr>
        </p:nvSpPr>
        <p:spPr/>
        <p:txBody>
          <a:bodyPr/>
          <a:lstStyle>
            <a:lvl1pPr>
              <a:defRPr/>
            </a:lvl1pPr>
          </a:lstStyle>
          <a:p>
            <a:pPr>
              <a:defRPr/>
            </a:pPr>
            <a:fld id="{E93F14DA-5E54-40BA-BE97-49409EE7FA4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A16D6C78-4BB4-47F4-98D4-064F8CDD3A12}" type="datetimeFigureOut">
              <a:rPr lang="en-GB"/>
              <a:pPr>
                <a:defRPr/>
              </a:pPr>
              <a:t>05/04/2013</a:t>
            </a:fld>
            <a:endParaRPr lang="en-GB"/>
          </a:p>
        </p:txBody>
      </p:sp>
      <p:sp>
        <p:nvSpPr>
          <p:cNvPr id="5" name="Élőláb helye 4"/>
          <p:cNvSpPr>
            <a:spLocks noGrp="1"/>
          </p:cNvSpPr>
          <p:nvPr>
            <p:ph type="ftr" sz="quarter" idx="11"/>
          </p:nvPr>
        </p:nvSpPr>
        <p:spPr/>
        <p:txBody>
          <a:bodyPr/>
          <a:lstStyle>
            <a:lvl1pPr>
              <a:defRPr/>
            </a:lvl1pPr>
          </a:lstStyle>
          <a:p>
            <a:pPr>
              <a:defRPr/>
            </a:pPr>
            <a:endParaRPr lang="en-GB"/>
          </a:p>
        </p:txBody>
      </p:sp>
      <p:sp>
        <p:nvSpPr>
          <p:cNvPr id="6" name="Dia számának helye 5"/>
          <p:cNvSpPr>
            <a:spLocks noGrp="1"/>
          </p:cNvSpPr>
          <p:nvPr>
            <p:ph type="sldNum" sz="quarter" idx="12"/>
          </p:nvPr>
        </p:nvSpPr>
        <p:spPr/>
        <p:txBody>
          <a:bodyPr/>
          <a:lstStyle>
            <a:lvl1pPr>
              <a:defRPr/>
            </a:lvl1pPr>
          </a:lstStyle>
          <a:p>
            <a:pPr>
              <a:defRPr/>
            </a:pPr>
            <a:fld id="{BBED80C9-9197-4A0D-9FDB-72B93046385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3"/>
          <p:cNvSpPr>
            <a:spLocks noGrp="1"/>
          </p:cNvSpPr>
          <p:nvPr>
            <p:ph type="dt" sz="half" idx="10"/>
          </p:nvPr>
        </p:nvSpPr>
        <p:spPr/>
        <p:txBody>
          <a:bodyPr/>
          <a:lstStyle>
            <a:lvl1pPr>
              <a:defRPr/>
            </a:lvl1pPr>
          </a:lstStyle>
          <a:p>
            <a:pPr>
              <a:defRPr/>
            </a:pPr>
            <a:fld id="{9AB6F1F3-F1FC-4284-A723-1EDB06FD15A6}" type="datetimeFigureOut">
              <a:rPr lang="en-GB"/>
              <a:pPr>
                <a:defRPr/>
              </a:pPr>
              <a:t>05/04/2013</a:t>
            </a:fld>
            <a:endParaRPr lang="en-GB"/>
          </a:p>
        </p:txBody>
      </p:sp>
      <p:sp>
        <p:nvSpPr>
          <p:cNvPr id="6" name="Élőláb helye 4"/>
          <p:cNvSpPr>
            <a:spLocks noGrp="1"/>
          </p:cNvSpPr>
          <p:nvPr>
            <p:ph type="ftr" sz="quarter" idx="11"/>
          </p:nvPr>
        </p:nvSpPr>
        <p:spPr/>
        <p:txBody>
          <a:bodyPr/>
          <a:lstStyle>
            <a:lvl1pPr>
              <a:defRPr/>
            </a:lvl1pPr>
          </a:lstStyle>
          <a:p>
            <a:pPr>
              <a:defRPr/>
            </a:pPr>
            <a:endParaRPr lang="en-GB"/>
          </a:p>
        </p:txBody>
      </p:sp>
      <p:sp>
        <p:nvSpPr>
          <p:cNvPr id="7" name="Dia számának helye 5"/>
          <p:cNvSpPr>
            <a:spLocks noGrp="1"/>
          </p:cNvSpPr>
          <p:nvPr>
            <p:ph type="sldNum" sz="quarter" idx="12"/>
          </p:nvPr>
        </p:nvSpPr>
        <p:spPr/>
        <p:txBody>
          <a:bodyPr/>
          <a:lstStyle>
            <a:lvl1pPr>
              <a:defRPr/>
            </a:lvl1pPr>
          </a:lstStyle>
          <a:p>
            <a:pPr>
              <a:defRPr/>
            </a:pPr>
            <a:fld id="{8B5382CA-4CA5-42DA-9DFB-1E7AB9377D0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átum helye 3"/>
          <p:cNvSpPr>
            <a:spLocks noGrp="1"/>
          </p:cNvSpPr>
          <p:nvPr>
            <p:ph type="dt" sz="half" idx="10"/>
          </p:nvPr>
        </p:nvSpPr>
        <p:spPr/>
        <p:txBody>
          <a:bodyPr/>
          <a:lstStyle>
            <a:lvl1pPr>
              <a:defRPr/>
            </a:lvl1pPr>
          </a:lstStyle>
          <a:p>
            <a:pPr>
              <a:defRPr/>
            </a:pPr>
            <a:fld id="{6C450396-3790-4C5F-86E7-4BF22DB17C21}" type="datetimeFigureOut">
              <a:rPr lang="en-GB"/>
              <a:pPr>
                <a:defRPr/>
              </a:pPr>
              <a:t>05/04/2013</a:t>
            </a:fld>
            <a:endParaRPr lang="en-GB"/>
          </a:p>
        </p:txBody>
      </p:sp>
      <p:sp>
        <p:nvSpPr>
          <p:cNvPr id="8" name="Élőláb helye 4"/>
          <p:cNvSpPr>
            <a:spLocks noGrp="1"/>
          </p:cNvSpPr>
          <p:nvPr>
            <p:ph type="ftr" sz="quarter" idx="11"/>
          </p:nvPr>
        </p:nvSpPr>
        <p:spPr/>
        <p:txBody>
          <a:bodyPr/>
          <a:lstStyle>
            <a:lvl1pPr>
              <a:defRPr/>
            </a:lvl1pPr>
          </a:lstStyle>
          <a:p>
            <a:pPr>
              <a:defRPr/>
            </a:pPr>
            <a:endParaRPr lang="en-GB"/>
          </a:p>
        </p:txBody>
      </p:sp>
      <p:sp>
        <p:nvSpPr>
          <p:cNvPr id="9" name="Dia számának helye 5"/>
          <p:cNvSpPr>
            <a:spLocks noGrp="1"/>
          </p:cNvSpPr>
          <p:nvPr>
            <p:ph type="sldNum" sz="quarter" idx="12"/>
          </p:nvPr>
        </p:nvSpPr>
        <p:spPr/>
        <p:txBody>
          <a:bodyPr/>
          <a:lstStyle>
            <a:lvl1pPr>
              <a:defRPr/>
            </a:lvl1pPr>
          </a:lstStyle>
          <a:p>
            <a:pPr>
              <a:defRPr/>
            </a:pPr>
            <a:fld id="{2A74EE88-C5D7-4ECB-BB31-74C25ED7054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Dátum helye 3"/>
          <p:cNvSpPr>
            <a:spLocks noGrp="1"/>
          </p:cNvSpPr>
          <p:nvPr>
            <p:ph type="dt" sz="half" idx="10"/>
          </p:nvPr>
        </p:nvSpPr>
        <p:spPr/>
        <p:txBody>
          <a:bodyPr/>
          <a:lstStyle>
            <a:lvl1pPr>
              <a:defRPr/>
            </a:lvl1pPr>
          </a:lstStyle>
          <a:p>
            <a:pPr>
              <a:defRPr/>
            </a:pPr>
            <a:fld id="{6EB47B55-E590-4C40-BE26-39C2735DE00D}" type="datetimeFigureOut">
              <a:rPr lang="en-GB"/>
              <a:pPr>
                <a:defRPr/>
              </a:pPr>
              <a:t>05/04/2013</a:t>
            </a:fld>
            <a:endParaRPr lang="en-GB"/>
          </a:p>
        </p:txBody>
      </p:sp>
      <p:sp>
        <p:nvSpPr>
          <p:cNvPr id="4" name="Élőláb helye 4"/>
          <p:cNvSpPr>
            <a:spLocks noGrp="1"/>
          </p:cNvSpPr>
          <p:nvPr>
            <p:ph type="ftr" sz="quarter" idx="11"/>
          </p:nvPr>
        </p:nvSpPr>
        <p:spPr/>
        <p:txBody>
          <a:bodyPr/>
          <a:lstStyle>
            <a:lvl1pPr>
              <a:defRPr/>
            </a:lvl1pPr>
          </a:lstStyle>
          <a:p>
            <a:pPr>
              <a:defRPr/>
            </a:pPr>
            <a:endParaRPr lang="en-GB"/>
          </a:p>
        </p:txBody>
      </p:sp>
      <p:sp>
        <p:nvSpPr>
          <p:cNvPr id="5" name="Dia számának helye 5"/>
          <p:cNvSpPr>
            <a:spLocks noGrp="1"/>
          </p:cNvSpPr>
          <p:nvPr>
            <p:ph type="sldNum" sz="quarter" idx="12"/>
          </p:nvPr>
        </p:nvSpPr>
        <p:spPr/>
        <p:txBody>
          <a:bodyPr/>
          <a:lstStyle>
            <a:lvl1pPr>
              <a:defRPr/>
            </a:lvl1pPr>
          </a:lstStyle>
          <a:p>
            <a:pPr>
              <a:defRPr/>
            </a:pPr>
            <a:fld id="{31F8C9D1-7393-4EB5-8C9D-55F5A78A966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B252EFE4-C365-452C-A72E-E9A8E655F021}" type="datetimeFigureOut">
              <a:rPr lang="en-GB"/>
              <a:pPr>
                <a:defRPr/>
              </a:pPr>
              <a:t>05/04/2013</a:t>
            </a:fld>
            <a:endParaRPr lang="en-GB"/>
          </a:p>
        </p:txBody>
      </p:sp>
      <p:sp>
        <p:nvSpPr>
          <p:cNvPr id="3" name="Élőláb helye 4"/>
          <p:cNvSpPr>
            <a:spLocks noGrp="1"/>
          </p:cNvSpPr>
          <p:nvPr>
            <p:ph type="ftr" sz="quarter" idx="11"/>
          </p:nvPr>
        </p:nvSpPr>
        <p:spPr/>
        <p:txBody>
          <a:bodyPr/>
          <a:lstStyle>
            <a:lvl1pPr>
              <a:defRPr/>
            </a:lvl1pPr>
          </a:lstStyle>
          <a:p>
            <a:pPr>
              <a:defRPr/>
            </a:pPr>
            <a:endParaRPr lang="en-GB"/>
          </a:p>
        </p:txBody>
      </p:sp>
      <p:sp>
        <p:nvSpPr>
          <p:cNvPr id="4" name="Dia számának helye 5"/>
          <p:cNvSpPr>
            <a:spLocks noGrp="1"/>
          </p:cNvSpPr>
          <p:nvPr>
            <p:ph type="sldNum" sz="quarter" idx="12"/>
          </p:nvPr>
        </p:nvSpPr>
        <p:spPr/>
        <p:txBody>
          <a:bodyPr/>
          <a:lstStyle>
            <a:lvl1pPr>
              <a:defRPr/>
            </a:lvl1pPr>
          </a:lstStyle>
          <a:p>
            <a:pPr>
              <a:defRPr/>
            </a:pPr>
            <a:fld id="{9AA5BFD8-04A6-40C6-A32D-98D7047416D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E00EBF4B-CEE4-4E82-BB62-6291DBCC33CD}" type="datetimeFigureOut">
              <a:rPr lang="en-GB"/>
              <a:pPr>
                <a:defRPr/>
              </a:pPr>
              <a:t>05/04/2013</a:t>
            </a:fld>
            <a:endParaRPr lang="en-GB"/>
          </a:p>
        </p:txBody>
      </p:sp>
      <p:sp>
        <p:nvSpPr>
          <p:cNvPr id="6" name="Élőláb helye 4"/>
          <p:cNvSpPr>
            <a:spLocks noGrp="1"/>
          </p:cNvSpPr>
          <p:nvPr>
            <p:ph type="ftr" sz="quarter" idx="11"/>
          </p:nvPr>
        </p:nvSpPr>
        <p:spPr/>
        <p:txBody>
          <a:bodyPr/>
          <a:lstStyle>
            <a:lvl1pPr>
              <a:defRPr/>
            </a:lvl1pPr>
          </a:lstStyle>
          <a:p>
            <a:pPr>
              <a:defRPr/>
            </a:pPr>
            <a:endParaRPr lang="en-GB"/>
          </a:p>
        </p:txBody>
      </p:sp>
      <p:sp>
        <p:nvSpPr>
          <p:cNvPr id="7" name="Dia számának helye 5"/>
          <p:cNvSpPr>
            <a:spLocks noGrp="1"/>
          </p:cNvSpPr>
          <p:nvPr>
            <p:ph type="sldNum" sz="quarter" idx="12"/>
          </p:nvPr>
        </p:nvSpPr>
        <p:spPr/>
        <p:txBody>
          <a:bodyPr/>
          <a:lstStyle>
            <a:lvl1pPr>
              <a:defRPr/>
            </a:lvl1pPr>
          </a:lstStyle>
          <a:p>
            <a:pPr>
              <a:defRPr/>
            </a:pPr>
            <a:fld id="{5A97681F-DB35-4811-A5A5-49C51DE766F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39A58C95-110E-4757-BE1C-2BA476364DAB}" type="datetimeFigureOut">
              <a:rPr lang="en-GB"/>
              <a:pPr>
                <a:defRPr/>
              </a:pPr>
              <a:t>05/04/2013</a:t>
            </a:fld>
            <a:endParaRPr lang="en-GB"/>
          </a:p>
        </p:txBody>
      </p:sp>
      <p:sp>
        <p:nvSpPr>
          <p:cNvPr id="6" name="Élőláb helye 4"/>
          <p:cNvSpPr>
            <a:spLocks noGrp="1"/>
          </p:cNvSpPr>
          <p:nvPr>
            <p:ph type="ftr" sz="quarter" idx="11"/>
          </p:nvPr>
        </p:nvSpPr>
        <p:spPr/>
        <p:txBody>
          <a:bodyPr/>
          <a:lstStyle>
            <a:lvl1pPr>
              <a:defRPr/>
            </a:lvl1pPr>
          </a:lstStyle>
          <a:p>
            <a:pPr>
              <a:defRPr/>
            </a:pPr>
            <a:endParaRPr lang="en-GB"/>
          </a:p>
        </p:txBody>
      </p:sp>
      <p:sp>
        <p:nvSpPr>
          <p:cNvPr id="7" name="Dia számának helye 5"/>
          <p:cNvSpPr>
            <a:spLocks noGrp="1"/>
          </p:cNvSpPr>
          <p:nvPr>
            <p:ph type="sldNum" sz="quarter" idx="12"/>
          </p:nvPr>
        </p:nvSpPr>
        <p:spPr/>
        <p:txBody>
          <a:bodyPr/>
          <a:lstStyle>
            <a:lvl1pPr>
              <a:defRPr/>
            </a:lvl1pPr>
          </a:lstStyle>
          <a:p>
            <a:pPr>
              <a:defRPr/>
            </a:pPr>
            <a:fld id="{C43B7617-BD2C-4B1C-B90E-5C7FFD44B73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en-GB" smtClean="0"/>
          </a:p>
        </p:txBody>
      </p:sp>
      <p:sp>
        <p:nvSpPr>
          <p:cNvPr id="1638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smtClean="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80D9C1-6F35-4CDD-99B1-A2A3F82FE85D}" type="datetimeFigureOut">
              <a:rPr lang="en-GB"/>
              <a:pPr>
                <a:defRPr/>
              </a:pPr>
              <a:t>05/04/2013</a:t>
            </a:fld>
            <a:endParaRPr lang="en-GB"/>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6D9AAB0-A7BF-434F-8FF5-82520094EFB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07950" y="620713"/>
            <a:ext cx="8856663" cy="1800225"/>
          </a:xfrm>
        </p:spPr>
        <p:txBody>
          <a:bodyPr rtlCol="0">
            <a:normAutofit fontScale="90000"/>
          </a:bodyPr>
          <a:lstStyle/>
          <a:p>
            <a:pPr fontAlgn="auto">
              <a:spcAft>
                <a:spcPts val="0"/>
              </a:spcAft>
              <a:defRPr/>
            </a:pPr>
            <a:r>
              <a:rPr lang="hu-HU" dirty="0">
                <a:latin typeface="Times New Roman" pitchFamily="18" charset="0"/>
                <a:cs typeface="Times New Roman" pitchFamily="18" charset="0"/>
              </a:rPr>
              <a:t>Fuzzy </a:t>
            </a:r>
            <a:r>
              <a:rPr lang="hu-HU" dirty="0" smtClean="0">
                <a:latin typeface="Times New Roman" pitchFamily="18" charset="0"/>
                <a:cs typeface="Times New Roman" pitchFamily="18" charset="0"/>
              </a:rPr>
              <a:t>szabálybázisra </a:t>
            </a:r>
            <a:r>
              <a:rPr lang="hu-HU" dirty="0">
                <a:latin typeface="Times New Roman" pitchFamily="18" charset="0"/>
                <a:cs typeface="Times New Roman" pitchFamily="18" charset="0"/>
              </a:rPr>
              <a:t>épülő döntéshozatal összegző </a:t>
            </a:r>
            <a:r>
              <a:rPr lang="hu-HU" dirty="0" err="1">
                <a:latin typeface="Times New Roman" pitchFamily="18" charset="0"/>
                <a:cs typeface="Times New Roman" pitchFamily="18" charset="0"/>
              </a:rPr>
              <a:t>defuzzyfikációval</a:t>
            </a:r>
            <a:endParaRPr lang="en-GB" dirty="0">
              <a:latin typeface="Times New Roman" pitchFamily="18" charset="0"/>
              <a:cs typeface="Times New Roman" pitchFamily="18" charset="0"/>
            </a:endParaRPr>
          </a:p>
        </p:txBody>
      </p:sp>
      <p:sp>
        <p:nvSpPr>
          <p:cNvPr id="3" name="Alcím 2"/>
          <p:cNvSpPr>
            <a:spLocks noGrp="1"/>
          </p:cNvSpPr>
          <p:nvPr>
            <p:ph type="subTitle" idx="1"/>
          </p:nvPr>
        </p:nvSpPr>
        <p:spPr>
          <a:xfrm>
            <a:off x="1403350" y="2636838"/>
            <a:ext cx="6400800" cy="2063750"/>
          </a:xfrm>
        </p:spPr>
        <p:txBody>
          <a:bodyPr rtlCol="0">
            <a:normAutofit fontScale="77500" lnSpcReduction="20000"/>
          </a:bodyPr>
          <a:lstStyle/>
          <a:p>
            <a:pPr fontAlgn="auto">
              <a:spcAft>
                <a:spcPts val="0"/>
              </a:spcAft>
              <a:buFont typeface="Arial" pitchFamily="34" charset="0"/>
              <a:buNone/>
              <a:defRPr/>
            </a:pPr>
            <a:r>
              <a:rPr lang="hu-HU" dirty="0" smtClean="0">
                <a:solidFill>
                  <a:schemeClr val="tx1"/>
                </a:solidFill>
                <a:latin typeface="Times New Roman" pitchFamily="18" charset="0"/>
                <a:cs typeface="Times New Roman" pitchFamily="18" charset="0"/>
              </a:rPr>
              <a:t>Portik Tamás</a:t>
            </a:r>
          </a:p>
          <a:p>
            <a:pPr fontAlgn="auto">
              <a:spcAft>
                <a:spcPts val="0"/>
              </a:spcAft>
              <a:buFont typeface="Arial" pitchFamily="34" charset="0"/>
              <a:buNone/>
              <a:defRPr/>
            </a:pPr>
            <a:r>
              <a:rPr lang="hu-HU" dirty="0" smtClean="0">
                <a:solidFill>
                  <a:schemeClr val="tx1"/>
                </a:solidFill>
                <a:latin typeface="Times New Roman" pitchFamily="18" charset="0"/>
                <a:cs typeface="Times New Roman" pitchFamily="18" charset="0"/>
              </a:rPr>
              <a:t>PhD hallgató</a:t>
            </a:r>
          </a:p>
          <a:p>
            <a:pPr fontAlgn="auto">
              <a:spcAft>
                <a:spcPts val="0"/>
              </a:spcAft>
              <a:buFont typeface="Arial" pitchFamily="34" charset="0"/>
              <a:buNone/>
              <a:defRPr/>
            </a:pPr>
            <a:endParaRPr lang="hu-HU" dirty="0">
              <a:solidFill>
                <a:schemeClr val="tx1"/>
              </a:solidFill>
              <a:latin typeface="Times New Roman" pitchFamily="18" charset="0"/>
              <a:cs typeface="Times New Roman" pitchFamily="18" charset="0"/>
            </a:endParaRPr>
          </a:p>
          <a:p>
            <a:pPr fontAlgn="auto">
              <a:spcAft>
                <a:spcPts val="0"/>
              </a:spcAft>
              <a:buFont typeface="Arial" pitchFamily="34" charset="0"/>
              <a:buNone/>
              <a:defRPr/>
            </a:pPr>
            <a:r>
              <a:rPr lang="hu-HU" dirty="0" smtClean="0">
                <a:solidFill>
                  <a:schemeClr val="tx1"/>
                </a:solidFill>
                <a:latin typeface="Times New Roman" pitchFamily="18" charset="0"/>
                <a:cs typeface="Times New Roman" pitchFamily="18" charset="0"/>
              </a:rPr>
              <a:t>Témavezető: </a:t>
            </a:r>
          </a:p>
          <a:p>
            <a:pPr fontAlgn="auto">
              <a:spcAft>
                <a:spcPts val="0"/>
              </a:spcAft>
              <a:buFont typeface="Arial" pitchFamily="34" charset="0"/>
              <a:buNone/>
              <a:defRPr/>
            </a:pPr>
            <a:r>
              <a:rPr lang="hu-HU" dirty="0" smtClean="0">
                <a:solidFill>
                  <a:schemeClr val="tx1"/>
                </a:solidFill>
                <a:latin typeface="Times New Roman" pitchFamily="18" charset="0"/>
                <a:cs typeface="Times New Roman" pitchFamily="18" charset="0"/>
              </a:rPr>
              <a:t>Prof. Dr. </a:t>
            </a:r>
            <a:r>
              <a:rPr lang="hu-HU" dirty="0" err="1" smtClean="0">
                <a:solidFill>
                  <a:schemeClr val="tx1"/>
                </a:solidFill>
                <a:latin typeface="Times New Roman" pitchFamily="18" charset="0"/>
                <a:cs typeface="Times New Roman" pitchFamily="18" charset="0"/>
              </a:rPr>
              <a:t>Pokorádi</a:t>
            </a:r>
            <a:r>
              <a:rPr lang="hu-HU" dirty="0" smtClean="0">
                <a:solidFill>
                  <a:schemeClr val="tx1"/>
                </a:solidFill>
                <a:latin typeface="Times New Roman" pitchFamily="18" charset="0"/>
                <a:cs typeface="Times New Roman" pitchFamily="18" charset="0"/>
              </a:rPr>
              <a:t> László</a:t>
            </a:r>
            <a:endParaRPr lang="en-GB" dirty="0">
              <a:solidFill>
                <a:schemeClr val="tx1"/>
              </a:solidFill>
              <a:latin typeface="Times New Roman" pitchFamily="18" charset="0"/>
              <a:cs typeface="Times New Roman" pitchFamily="18" charset="0"/>
            </a:endParaRPr>
          </a:p>
        </p:txBody>
      </p:sp>
      <p:sp>
        <p:nvSpPr>
          <p:cNvPr id="13315" name="Szövegdoboz 3"/>
          <p:cNvSpPr txBox="1">
            <a:spLocks noChangeArrowheads="1"/>
          </p:cNvSpPr>
          <p:nvPr/>
        </p:nvSpPr>
        <p:spPr bwMode="auto">
          <a:xfrm>
            <a:off x="3203575" y="6211888"/>
            <a:ext cx="2952750" cy="369887"/>
          </a:xfrm>
          <a:prstGeom prst="rect">
            <a:avLst/>
          </a:prstGeom>
          <a:noFill/>
          <a:ln w="9525">
            <a:noFill/>
            <a:miter lim="800000"/>
            <a:headEnd/>
            <a:tailEnd/>
          </a:ln>
        </p:spPr>
        <p:txBody>
          <a:bodyPr>
            <a:spAutoFit/>
          </a:bodyPr>
          <a:lstStyle/>
          <a:p>
            <a:r>
              <a:rPr lang="hu-HU">
                <a:latin typeface="Calibri" pitchFamily="34" charset="0"/>
              </a:rPr>
              <a:t>Hollókő,  2013. április 4. - 5.</a:t>
            </a:r>
            <a:endParaRPr lang="en-GB">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cstate="print"/>
          <a:srcRect/>
          <a:stretch>
            <a:fillRect/>
          </a:stretch>
        </p:blipFill>
        <p:spPr bwMode="auto">
          <a:xfrm>
            <a:off x="323528" y="404664"/>
            <a:ext cx="8475663" cy="3619500"/>
          </a:xfrm>
          <a:prstGeom prst="rect">
            <a:avLst/>
          </a:prstGeom>
          <a:noFill/>
          <a:ln w="9525">
            <a:noFill/>
            <a:miter lim="800000"/>
            <a:headEnd/>
            <a:tailEnd/>
          </a:ln>
        </p:spPr>
      </p:pic>
      <p:sp>
        <p:nvSpPr>
          <p:cNvPr id="23554" name="Szövegdoboz 2"/>
          <p:cNvSpPr txBox="1">
            <a:spLocks noChangeArrowheads="1"/>
          </p:cNvSpPr>
          <p:nvPr/>
        </p:nvSpPr>
        <p:spPr bwMode="auto">
          <a:xfrm>
            <a:off x="0" y="0"/>
            <a:ext cx="3384550" cy="461963"/>
          </a:xfrm>
          <a:prstGeom prst="rect">
            <a:avLst/>
          </a:prstGeom>
          <a:noFill/>
          <a:ln w="9525">
            <a:noFill/>
            <a:miter lim="800000"/>
            <a:headEnd/>
            <a:tailEnd/>
          </a:ln>
        </p:spPr>
        <p:txBody>
          <a:bodyPr>
            <a:spAutoFit/>
          </a:bodyPr>
          <a:lstStyle/>
          <a:p>
            <a:r>
              <a:rPr lang="hu-HU" sz="2400">
                <a:latin typeface="Calibri" pitchFamily="34" charset="0"/>
              </a:rPr>
              <a:t>Területfelezéses módszer</a:t>
            </a:r>
            <a:endParaRPr lang="en-GB" sz="2400">
              <a:latin typeface="Calibri" pitchFamily="34" charset="0"/>
            </a:endParaRPr>
          </a:p>
        </p:txBody>
      </p:sp>
      <p:pic>
        <p:nvPicPr>
          <p:cNvPr id="35842" name="Picture 2" descr="C:\Users\Portik\AppData\Local\Temp\SNAGHTMLd5790a.PNG"/>
          <p:cNvPicPr>
            <a:picLocks noChangeAspect="1" noChangeArrowheads="1"/>
          </p:cNvPicPr>
          <p:nvPr/>
        </p:nvPicPr>
        <p:blipFill>
          <a:blip r:embed="rId3" cstate="print"/>
          <a:srcRect/>
          <a:stretch>
            <a:fillRect/>
          </a:stretch>
        </p:blipFill>
        <p:spPr bwMode="auto">
          <a:xfrm>
            <a:off x="827584" y="4036886"/>
            <a:ext cx="7632848" cy="2821114"/>
          </a:xfrm>
          <a:prstGeom prst="rect">
            <a:avLst/>
          </a:prstGeom>
          <a:noFill/>
        </p:spPr>
      </p:pic>
      <p:sp>
        <p:nvSpPr>
          <p:cNvPr id="5" name="Szövegdoboz 4"/>
          <p:cNvSpPr txBox="1"/>
          <p:nvPr/>
        </p:nvSpPr>
        <p:spPr>
          <a:xfrm>
            <a:off x="5220072" y="4509120"/>
            <a:ext cx="360040" cy="584775"/>
          </a:xfrm>
          <a:prstGeom prst="rect">
            <a:avLst/>
          </a:prstGeom>
          <a:noFill/>
        </p:spPr>
        <p:txBody>
          <a:bodyPr wrap="square" rtlCol="0">
            <a:spAutoFit/>
          </a:bodyPr>
          <a:lstStyle/>
          <a:p>
            <a:r>
              <a:rPr lang="hu-HU" sz="3200" smtClean="0">
                <a:solidFill>
                  <a:schemeClr val="tx2"/>
                </a:solidFill>
              </a:rPr>
              <a:t>z</a:t>
            </a:r>
            <a:endParaRPr lang="en-GB" sz="320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cstate="print"/>
          <a:srcRect/>
          <a:stretch>
            <a:fillRect/>
          </a:stretch>
        </p:blipFill>
        <p:spPr bwMode="auto">
          <a:xfrm>
            <a:off x="395288" y="1268413"/>
            <a:ext cx="8094662" cy="1362075"/>
          </a:xfrm>
          <a:prstGeom prst="rect">
            <a:avLst/>
          </a:prstGeom>
          <a:noFill/>
          <a:ln w="9525">
            <a:noFill/>
            <a:miter lim="800000"/>
            <a:headEnd/>
            <a:tailEnd/>
          </a:ln>
        </p:spPr>
      </p:pic>
      <p:sp>
        <p:nvSpPr>
          <p:cNvPr id="24578" name="Szövegdoboz 2"/>
          <p:cNvSpPr txBox="1">
            <a:spLocks noChangeArrowheads="1"/>
          </p:cNvSpPr>
          <p:nvPr/>
        </p:nvSpPr>
        <p:spPr bwMode="auto">
          <a:xfrm>
            <a:off x="179388" y="476250"/>
            <a:ext cx="7705725" cy="523875"/>
          </a:xfrm>
          <a:prstGeom prst="rect">
            <a:avLst/>
          </a:prstGeom>
          <a:noFill/>
          <a:ln w="9525">
            <a:noFill/>
            <a:miter lim="800000"/>
            <a:headEnd/>
            <a:tailEnd/>
          </a:ln>
        </p:spPr>
        <p:txBody>
          <a:bodyPr>
            <a:spAutoFit/>
          </a:bodyPr>
          <a:lstStyle/>
          <a:p>
            <a:r>
              <a:rPr lang="hu-HU" sz="2800">
                <a:latin typeface="Calibri" pitchFamily="34" charset="0"/>
              </a:rPr>
              <a:t>Legnagyobb felület, geometriai középpont módszer</a:t>
            </a:r>
            <a:endParaRPr lang="en-GB" sz="2800">
              <a:latin typeface="Calibri" pitchFamily="34" charset="0"/>
            </a:endParaRPr>
          </a:p>
        </p:txBody>
      </p:sp>
      <p:pic>
        <p:nvPicPr>
          <p:cNvPr id="34819" name="Picture 3"/>
          <p:cNvPicPr>
            <a:picLocks noChangeAspect="1" noChangeArrowheads="1"/>
          </p:cNvPicPr>
          <p:nvPr/>
        </p:nvPicPr>
        <p:blipFill>
          <a:blip r:embed="rId3" cstate="print"/>
          <a:srcRect/>
          <a:stretch>
            <a:fillRect/>
          </a:stretch>
        </p:blipFill>
        <p:spPr bwMode="auto">
          <a:xfrm>
            <a:off x="1043608" y="3068960"/>
            <a:ext cx="6561137"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zövegdoboz 1"/>
          <p:cNvSpPr txBox="1">
            <a:spLocks noChangeArrowheads="1"/>
          </p:cNvSpPr>
          <p:nvPr/>
        </p:nvSpPr>
        <p:spPr bwMode="auto">
          <a:xfrm>
            <a:off x="395288" y="404813"/>
            <a:ext cx="4681537" cy="461962"/>
          </a:xfrm>
          <a:prstGeom prst="rect">
            <a:avLst/>
          </a:prstGeom>
          <a:noFill/>
          <a:ln w="9525">
            <a:noFill/>
            <a:miter lim="800000"/>
            <a:headEnd/>
            <a:tailEnd/>
          </a:ln>
        </p:spPr>
        <p:txBody>
          <a:bodyPr>
            <a:spAutoFit/>
          </a:bodyPr>
          <a:lstStyle/>
          <a:p>
            <a:r>
              <a:rPr lang="hu-HU" sz="2400">
                <a:latin typeface="Calibri" pitchFamily="34" charset="0"/>
              </a:rPr>
              <a:t>Összegző defuzzyfikációs módszerek</a:t>
            </a:r>
            <a:endParaRPr lang="en-GB" sz="2400">
              <a:latin typeface="Calibri" pitchFamily="34" charset="0"/>
            </a:endParaRPr>
          </a:p>
        </p:txBody>
      </p:sp>
      <p:pic>
        <p:nvPicPr>
          <p:cNvPr id="26626" name="Picture 2"/>
          <p:cNvPicPr>
            <a:picLocks noChangeAspect="1" noChangeArrowheads="1"/>
          </p:cNvPicPr>
          <p:nvPr/>
        </p:nvPicPr>
        <p:blipFill>
          <a:blip r:embed="rId2" cstate="print"/>
          <a:srcRect/>
          <a:stretch>
            <a:fillRect/>
          </a:stretch>
        </p:blipFill>
        <p:spPr bwMode="auto">
          <a:xfrm>
            <a:off x="457200" y="1657350"/>
            <a:ext cx="8228013" cy="3543300"/>
          </a:xfrm>
          <a:prstGeom prst="rect">
            <a:avLst/>
          </a:prstGeom>
          <a:noFill/>
          <a:ln w="9525">
            <a:noFill/>
            <a:miter lim="800000"/>
            <a:headEnd/>
            <a:tailEnd/>
          </a:ln>
        </p:spPr>
      </p:pic>
      <p:sp>
        <p:nvSpPr>
          <p:cNvPr id="26627" name="Szövegdoboz 3"/>
          <p:cNvSpPr txBox="1">
            <a:spLocks noChangeArrowheads="1"/>
          </p:cNvSpPr>
          <p:nvPr/>
        </p:nvSpPr>
        <p:spPr bwMode="auto">
          <a:xfrm>
            <a:off x="611188" y="1341438"/>
            <a:ext cx="2592387" cy="400050"/>
          </a:xfrm>
          <a:prstGeom prst="rect">
            <a:avLst/>
          </a:prstGeom>
          <a:noFill/>
          <a:ln w="9525">
            <a:noFill/>
            <a:miter lim="800000"/>
            <a:headEnd/>
            <a:tailEnd/>
          </a:ln>
        </p:spPr>
        <p:txBody>
          <a:bodyPr>
            <a:spAutoFit/>
          </a:bodyPr>
          <a:lstStyle/>
          <a:p>
            <a:r>
              <a:rPr lang="hu-HU" sz="2000">
                <a:latin typeface="Calibri" pitchFamily="34" charset="0"/>
              </a:rPr>
              <a:t>Összegző SP módszer</a:t>
            </a:r>
            <a:endParaRPr lang="en-GB" sz="200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cstate="print"/>
          <a:srcRect/>
          <a:stretch>
            <a:fillRect/>
          </a:stretch>
        </p:blipFill>
        <p:spPr bwMode="auto">
          <a:xfrm>
            <a:off x="328613" y="1514475"/>
            <a:ext cx="8485187" cy="3829050"/>
          </a:xfrm>
          <a:prstGeom prst="rect">
            <a:avLst/>
          </a:prstGeom>
          <a:noFill/>
          <a:ln w="9525">
            <a:noFill/>
            <a:miter lim="800000"/>
            <a:headEnd/>
            <a:tailEnd/>
          </a:ln>
        </p:spPr>
      </p:pic>
      <p:sp>
        <p:nvSpPr>
          <p:cNvPr id="27650" name="Szövegdoboz 2"/>
          <p:cNvSpPr txBox="1">
            <a:spLocks noChangeArrowheads="1"/>
          </p:cNvSpPr>
          <p:nvPr/>
        </p:nvSpPr>
        <p:spPr bwMode="auto">
          <a:xfrm>
            <a:off x="539750" y="476250"/>
            <a:ext cx="3311525" cy="400050"/>
          </a:xfrm>
          <a:prstGeom prst="rect">
            <a:avLst/>
          </a:prstGeom>
          <a:noFill/>
          <a:ln w="9525">
            <a:noFill/>
            <a:miter lim="800000"/>
            <a:headEnd/>
            <a:tailEnd/>
          </a:ln>
        </p:spPr>
        <p:txBody>
          <a:bodyPr>
            <a:spAutoFit/>
          </a:bodyPr>
          <a:lstStyle/>
          <a:p>
            <a:r>
              <a:rPr lang="hu-HU" sz="2000">
                <a:latin typeface="Calibri" pitchFamily="34" charset="0"/>
              </a:rPr>
              <a:t>Súlyozó összegző SP módszer</a:t>
            </a:r>
            <a:endParaRPr lang="en-GB" sz="20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zövegdoboz 1"/>
          <p:cNvSpPr txBox="1">
            <a:spLocks noChangeArrowheads="1"/>
          </p:cNvSpPr>
          <p:nvPr/>
        </p:nvSpPr>
        <p:spPr bwMode="auto">
          <a:xfrm>
            <a:off x="539750" y="476250"/>
            <a:ext cx="6048375" cy="461963"/>
          </a:xfrm>
          <a:prstGeom prst="rect">
            <a:avLst/>
          </a:prstGeom>
          <a:noFill/>
          <a:ln w="9525">
            <a:noFill/>
            <a:miter lim="800000"/>
            <a:headEnd/>
            <a:tailEnd/>
          </a:ln>
        </p:spPr>
        <p:txBody>
          <a:bodyPr>
            <a:spAutoFit/>
          </a:bodyPr>
          <a:lstStyle/>
          <a:p>
            <a:r>
              <a:rPr lang="hu-HU" sz="2400">
                <a:latin typeface="Calibri" pitchFamily="34" charset="0"/>
              </a:rPr>
              <a:t>Általánosított SP módszer súlyozó összegzéssel</a:t>
            </a:r>
            <a:endParaRPr lang="en-GB" sz="2400">
              <a:latin typeface="Calibri" pitchFamily="34" charset="0"/>
            </a:endParaRPr>
          </a:p>
        </p:txBody>
      </p:sp>
      <p:pic>
        <p:nvPicPr>
          <p:cNvPr id="28674" name="Picture 2"/>
          <p:cNvPicPr>
            <a:picLocks noChangeAspect="1" noChangeArrowheads="1"/>
          </p:cNvPicPr>
          <p:nvPr/>
        </p:nvPicPr>
        <p:blipFill>
          <a:blip r:embed="rId2" cstate="print"/>
          <a:srcRect/>
          <a:stretch>
            <a:fillRect/>
          </a:stretch>
        </p:blipFill>
        <p:spPr bwMode="auto">
          <a:xfrm>
            <a:off x="323850" y="1052513"/>
            <a:ext cx="5353050" cy="18288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250825" y="3141663"/>
            <a:ext cx="8704263"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cstate="print"/>
          <a:srcRect/>
          <a:stretch>
            <a:fillRect/>
          </a:stretch>
        </p:blipFill>
        <p:spPr bwMode="auto">
          <a:xfrm>
            <a:off x="0" y="1138238"/>
            <a:ext cx="9144000" cy="4581525"/>
          </a:xfrm>
          <a:prstGeom prst="rect">
            <a:avLst/>
          </a:prstGeom>
          <a:noFill/>
          <a:ln w="9525">
            <a:noFill/>
            <a:miter lim="800000"/>
            <a:headEnd/>
            <a:tailEnd/>
          </a:ln>
        </p:spPr>
      </p:pic>
      <p:sp>
        <p:nvSpPr>
          <p:cNvPr id="29698" name="Szövegdoboz 2"/>
          <p:cNvSpPr txBox="1">
            <a:spLocks noChangeArrowheads="1"/>
          </p:cNvSpPr>
          <p:nvPr/>
        </p:nvSpPr>
        <p:spPr bwMode="auto">
          <a:xfrm>
            <a:off x="684213" y="333375"/>
            <a:ext cx="4751387" cy="460375"/>
          </a:xfrm>
          <a:prstGeom prst="rect">
            <a:avLst/>
          </a:prstGeom>
          <a:noFill/>
          <a:ln w="9525">
            <a:noFill/>
            <a:miter lim="800000"/>
            <a:headEnd/>
            <a:tailEnd/>
          </a:ln>
        </p:spPr>
        <p:txBody>
          <a:bodyPr>
            <a:spAutoFit/>
          </a:bodyPr>
          <a:lstStyle/>
          <a:p>
            <a:r>
              <a:rPr lang="hu-HU" sz="2400">
                <a:latin typeface="Calibri" pitchFamily="34" charset="0"/>
              </a:rPr>
              <a:t>Legnagyobb felület területfelezésssel</a:t>
            </a:r>
            <a:endParaRPr lang="en-GB" sz="240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cstate="print"/>
          <a:srcRect/>
          <a:stretch>
            <a:fillRect/>
          </a:stretch>
        </p:blipFill>
        <p:spPr bwMode="auto">
          <a:xfrm>
            <a:off x="0" y="1647825"/>
            <a:ext cx="9153525" cy="3562350"/>
          </a:xfrm>
          <a:prstGeom prst="rect">
            <a:avLst/>
          </a:prstGeom>
          <a:noFill/>
          <a:ln w="9525">
            <a:noFill/>
            <a:miter lim="800000"/>
            <a:headEnd/>
            <a:tailEnd/>
          </a:ln>
        </p:spPr>
      </p:pic>
      <p:sp>
        <p:nvSpPr>
          <p:cNvPr id="30722" name="Szövegdoboz 2"/>
          <p:cNvSpPr txBox="1">
            <a:spLocks noChangeArrowheads="1"/>
          </p:cNvSpPr>
          <p:nvPr/>
        </p:nvSpPr>
        <p:spPr bwMode="auto">
          <a:xfrm>
            <a:off x="539750" y="333375"/>
            <a:ext cx="5976938" cy="460375"/>
          </a:xfrm>
          <a:prstGeom prst="rect">
            <a:avLst/>
          </a:prstGeom>
          <a:noFill/>
          <a:ln w="9525">
            <a:noFill/>
            <a:miter lim="800000"/>
            <a:headEnd/>
            <a:tailEnd/>
          </a:ln>
        </p:spPr>
        <p:txBody>
          <a:bodyPr>
            <a:spAutoFit/>
          </a:bodyPr>
          <a:lstStyle/>
          <a:p>
            <a:r>
              <a:rPr lang="hu-HU" sz="2400">
                <a:latin typeface="Calibri" pitchFamily="34" charset="0"/>
              </a:rPr>
              <a:t>Geometriai középpont súlyponttal kombinálva</a:t>
            </a:r>
            <a:endParaRPr lang="en-GB" sz="24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cstate="print"/>
          <a:srcRect/>
          <a:stretch>
            <a:fillRect/>
          </a:stretch>
        </p:blipFill>
        <p:spPr bwMode="auto">
          <a:xfrm>
            <a:off x="0" y="1781175"/>
            <a:ext cx="9144000" cy="3295650"/>
          </a:xfrm>
          <a:prstGeom prst="rect">
            <a:avLst/>
          </a:prstGeom>
          <a:noFill/>
          <a:ln w="9525">
            <a:noFill/>
            <a:miter lim="800000"/>
            <a:headEnd/>
            <a:tailEnd/>
          </a:ln>
        </p:spPr>
      </p:pic>
      <p:sp>
        <p:nvSpPr>
          <p:cNvPr id="31746" name="Szövegdoboz 2"/>
          <p:cNvSpPr txBox="1">
            <a:spLocks noChangeArrowheads="1"/>
          </p:cNvSpPr>
          <p:nvPr/>
        </p:nvSpPr>
        <p:spPr bwMode="auto">
          <a:xfrm>
            <a:off x="539750" y="549275"/>
            <a:ext cx="7488238" cy="830263"/>
          </a:xfrm>
          <a:prstGeom prst="rect">
            <a:avLst/>
          </a:prstGeom>
          <a:noFill/>
          <a:ln w="9525">
            <a:noFill/>
            <a:miter lim="800000"/>
            <a:headEnd/>
            <a:tailEnd/>
          </a:ln>
        </p:spPr>
        <p:txBody>
          <a:bodyPr>
            <a:spAutoFit/>
          </a:bodyPr>
          <a:lstStyle/>
          <a:p>
            <a:r>
              <a:rPr lang="hu-HU" sz="2400">
                <a:latin typeface="Calibri" pitchFamily="34" charset="0"/>
              </a:rPr>
              <a:t>Geometriai középpont geometriai középponttal kombinálva</a:t>
            </a:r>
            <a:endParaRPr lang="en-GB" sz="240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cstate="print"/>
          <a:srcRect/>
          <a:stretch>
            <a:fillRect/>
          </a:stretch>
        </p:blipFill>
        <p:spPr bwMode="auto">
          <a:xfrm>
            <a:off x="323850" y="2708275"/>
            <a:ext cx="8713788" cy="3168650"/>
          </a:xfrm>
          <a:prstGeom prst="rect">
            <a:avLst/>
          </a:prstGeom>
          <a:noFill/>
          <a:ln w="9525">
            <a:noFill/>
            <a:miter lim="800000"/>
            <a:headEnd/>
            <a:tailEnd/>
          </a:ln>
        </p:spPr>
      </p:pic>
      <p:sp>
        <p:nvSpPr>
          <p:cNvPr id="33794" name="Szövegdoboz 2"/>
          <p:cNvSpPr txBox="1">
            <a:spLocks noChangeArrowheads="1"/>
          </p:cNvSpPr>
          <p:nvPr/>
        </p:nvSpPr>
        <p:spPr bwMode="auto">
          <a:xfrm>
            <a:off x="3348038" y="1484313"/>
            <a:ext cx="2220912" cy="457200"/>
          </a:xfrm>
          <a:prstGeom prst="rect">
            <a:avLst/>
          </a:prstGeom>
          <a:noFill/>
          <a:ln w="9525">
            <a:noFill/>
            <a:miter lim="800000"/>
            <a:headEnd/>
            <a:tailEnd/>
          </a:ln>
        </p:spPr>
        <p:txBody>
          <a:bodyPr wrap="none">
            <a:spAutoFit/>
          </a:bodyPr>
          <a:lstStyle/>
          <a:p>
            <a:r>
              <a:rPr lang="hu-HU" sz="2400">
                <a:latin typeface="Calibri" pitchFamily="34" charset="0"/>
              </a:rPr>
              <a:t>Kockázati mátrix</a:t>
            </a:r>
            <a:endParaRPr lang="en-GB" sz="2400">
              <a:latin typeface="Calibri" pitchFamily="34" charset="0"/>
            </a:endParaRPr>
          </a:p>
        </p:txBody>
      </p:sp>
      <p:sp>
        <p:nvSpPr>
          <p:cNvPr id="33796" name="Szövegdoboz 2"/>
          <p:cNvSpPr txBox="1">
            <a:spLocks noChangeArrowheads="1"/>
          </p:cNvSpPr>
          <p:nvPr/>
        </p:nvSpPr>
        <p:spPr bwMode="auto">
          <a:xfrm>
            <a:off x="3203575" y="476250"/>
            <a:ext cx="2447925" cy="519113"/>
          </a:xfrm>
          <a:prstGeom prst="rect">
            <a:avLst/>
          </a:prstGeom>
          <a:noFill/>
          <a:ln w="9525">
            <a:noFill/>
            <a:miter lim="800000"/>
            <a:headEnd/>
            <a:tailEnd/>
          </a:ln>
        </p:spPr>
        <p:txBody>
          <a:bodyPr>
            <a:spAutoFit/>
          </a:bodyPr>
          <a:lstStyle/>
          <a:p>
            <a:r>
              <a:rPr lang="hu-HU" sz="2800">
                <a:latin typeface="Calibri" pitchFamily="34" charset="0"/>
              </a:rPr>
              <a:t>Esettanulmány</a:t>
            </a:r>
            <a:endParaRPr lang="en-GB" sz="280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1772816"/>
            <a:ext cx="9143999"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zövegdoboz 1"/>
          <p:cNvSpPr txBox="1">
            <a:spLocks noChangeArrowheads="1"/>
          </p:cNvSpPr>
          <p:nvPr/>
        </p:nvSpPr>
        <p:spPr bwMode="auto">
          <a:xfrm>
            <a:off x="3419475" y="549275"/>
            <a:ext cx="1944688" cy="646113"/>
          </a:xfrm>
          <a:prstGeom prst="rect">
            <a:avLst/>
          </a:prstGeom>
          <a:noFill/>
          <a:ln w="9525">
            <a:noFill/>
            <a:miter lim="800000"/>
            <a:headEnd/>
            <a:tailEnd/>
          </a:ln>
        </p:spPr>
        <p:txBody>
          <a:bodyPr>
            <a:spAutoFit/>
          </a:bodyPr>
          <a:lstStyle/>
          <a:p>
            <a:r>
              <a:rPr lang="hu-HU" sz="3600">
                <a:latin typeface="Calibri" pitchFamily="34" charset="0"/>
              </a:rPr>
              <a:t>Tartalom</a:t>
            </a:r>
            <a:endParaRPr lang="en-GB" sz="3600">
              <a:latin typeface="Calibri" pitchFamily="34" charset="0"/>
            </a:endParaRPr>
          </a:p>
        </p:txBody>
      </p:sp>
      <p:sp>
        <p:nvSpPr>
          <p:cNvPr id="14338" name="Szövegdoboz 2"/>
          <p:cNvSpPr txBox="1">
            <a:spLocks noChangeArrowheads="1"/>
          </p:cNvSpPr>
          <p:nvPr/>
        </p:nvSpPr>
        <p:spPr bwMode="auto">
          <a:xfrm>
            <a:off x="468313" y="1341438"/>
            <a:ext cx="8567737" cy="4892675"/>
          </a:xfrm>
          <a:prstGeom prst="rect">
            <a:avLst/>
          </a:prstGeom>
          <a:noFill/>
          <a:ln w="9525">
            <a:noFill/>
            <a:miter lim="800000"/>
            <a:headEnd/>
            <a:tailEnd/>
          </a:ln>
        </p:spPr>
        <p:txBody>
          <a:bodyPr>
            <a:spAutoFit/>
          </a:bodyPr>
          <a:lstStyle/>
          <a:p>
            <a:pPr>
              <a:buFont typeface="Arial" charset="0"/>
              <a:buChar char="•"/>
            </a:pPr>
            <a:r>
              <a:rPr lang="hu-HU" sz="2400">
                <a:latin typeface="Times New Roman" pitchFamily="18" charset="0"/>
                <a:cs typeface="Times New Roman" pitchFamily="18" charset="0"/>
              </a:rPr>
              <a:t>Beszállító értékelés</a:t>
            </a:r>
          </a:p>
          <a:p>
            <a:endParaRPr lang="hu-HU" sz="2400">
              <a:latin typeface="Times New Roman" pitchFamily="18" charset="0"/>
              <a:cs typeface="Times New Roman" pitchFamily="18" charset="0"/>
            </a:endParaRPr>
          </a:p>
          <a:p>
            <a:pPr>
              <a:buFont typeface="Arial" charset="0"/>
              <a:buChar char="•"/>
            </a:pPr>
            <a:r>
              <a:rPr lang="hu-HU" sz="2400">
                <a:latin typeface="Times New Roman" pitchFamily="18" charset="0"/>
                <a:cs typeface="Times New Roman" pitchFamily="18" charset="0"/>
              </a:rPr>
              <a:t>Tradicionális fuzzy szabálybázisú döntéshozatal</a:t>
            </a:r>
          </a:p>
          <a:p>
            <a:pPr>
              <a:buFont typeface="Arial" charset="0"/>
              <a:buChar char="•"/>
            </a:pPr>
            <a:endParaRPr lang="hu-HU" sz="2400">
              <a:latin typeface="Times New Roman" pitchFamily="18" charset="0"/>
              <a:cs typeface="Times New Roman" pitchFamily="18" charset="0"/>
            </a:endParaRPr>
          </a:p>
          <a:p>
            <a:pPr>
              <a:buFont typeface="Arial" charset="0"/>
              <a:buChar char="•"/>
            </a:pPr>
            <a:r>
              <a:rPr lang="hu-HU" sz="2400">
                <a:latin typeface="Times New Roman" pitchFamily="18" charset="0"/>
                <a:cs typeface="Times New Roman" pitchFamily="18" charset="0"/>
              </a:rPr>
              <a:t>Hagyományos defuzzyfikációs módszerek</a:t>
            </a:r>
          </a:p>
          <a:p>
            <a:pPr>
              <a:buFont typeface="Arial" charset="0"/>
              <a:buChar char="•"/>
            </a:pPr>
            <a:endParaRPr lang="hu-HU" sz="2400">
              <a:latin typeface="Times New Roman" pitchFamily="18" charset="0"/>
              <a:cs typeface="Times New Roman" pitchFamily="18" charset="0"/>
            </a:endParaRPr>
          </a:p>
          <a:p>
            <a:pPr>
              <a:buFont typeface="Arial" charset="0"/>
              <a:buChar char="•"/>
            </a:pPr>
            <a:r>
              <a:rPr lang="hu-HU" sz="2400">
                <a:latin typeface="Times New Roman" pitchFamily="18" charset="0"/>
                <a:cs typeface="Times New Roman" pitchFamily="18" charset="0"/>
              </a:rPr>
              <a:t>Fuzzy szabálybázisú döntéshozatal összegző defuzzyfikációval</a:t>
            </a:r>
          </a:p>
          <a:p>
            <a:pPr>
              <a:buFont typeface="Arial" charset="0"/>
              <a:buChar char="•"/>
            </a:pPr>
            <a:endParaRPr lang="hu-HU" sz="2400">
              <a:latin typeface="Times New Roman" pitchFamily="18" charset="0"/>
              <a:cs typeface="Times New Roman" pitchFamily="18" charset="0"/>
            </a:endParaRPr>
          </a:p>
          <a:p>
            <a:pPr>
              <a:buFont typeface="Arial" charset="0"/>
              <a:buChar char="•"/>
            </a:pPr>
            <a:r>
              <a:rPr lang="hu-HU" sz="2400">
                <a:latin typeface="Times New Roman" pitchFamily="18" charset="0"/>
                <a:cs typeface="Times New Roman" pitchFamily="18" charset="0"/>
              </a:rPr>
              <a:t>Összegző defuzzyfikációs módszerek</a:t>
            </a:r>
          </a:p>
          <a:p>
            <a:pPr>
              <a:buFont typeface="Arial" charset="0"/>
              <a:buChar char="•"/>
            </a:pPr>
            <a:endParaRPr lang="hu-HU" sz="2400">
              <a:latin typeface="Times New Roman" pitchFamily="18" charset="0"/>
              <a:cs typeface="Times New Roman" pitchFamily="18" charset="0"/>
            </a:endParaRPr>
          </a:p>
          <a:p>
            <a:pPr>
              <a:buFont typeface="Arial" charset="0"/>
              <a:buChar char="•"/>
            </a:pPr>
            <a:r>
              <a:rPr lang="hu-HU" sz="2400">
                <a:latin typeface="Times New Roman" pitchFamily="18" charset="0"/>
                <a:cs typeface="Times New Roman" pitchFamily="18" charset="0"/>
              </a:rPr>
              <a:t>Esettanulmány</a:t>
            </a:r>
          </a:p>
          <a:p>
            <a:pPr>
              <a:buFont typeface="Arial" charset="0"/>
              <a:buChar char="•"/>
            </a:pPr>
            <a:endParaRPr lang="hu-HU" sz="2400">
              <a:latin typeface="Times New Roman" pitchFamily="18" charset="0"/>
              <a:cs typeface="Times New Roman" pitchFamily="18" charset="0"/>
            </a:endParaRPr>
          </a:p>
          <a:p>
            <a:pPr>
              <a:buFont typeface="Arial" charset="0"/>
              <a:buChar char="•"/>
            </a:pPr>
            <a:r>
              <a:rPr lang="hu-HU" sz="2400">
                <a:latin typeface="Times New Roman" pitchFamily="18" charset="0"/>
                <a:cs typeface="Times New Roman" pitchFamily="18" charset="0"/>
              </a:rPr>
              <a:t>Publikációk</a:t>
            </a:r>
            <a:endParaRPr lang="en-GB"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1844824"/>
            <a:ext cx="9144001"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0" y="1556792"/>
            <a:ext cx="9144000"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nvGraphicFramePr>
        <p:xfrm>
          <a:off x="0" y="620688"/>
          <a:ext cx="9143999" cy="5710235"/>
        </p:xfrm>
        <a:graphic>
          <a:graphicData uri="http://schemas.openxmlformats.org/drawingml/2006/table">
            <a:tbl>
              <a:tblPr/>
              <a:tblGrid>
                <a:gridCol w="1260213"/>
                <a:gridCol w="2538497"/>
                <a:gridCol w="1069655"/>
                <a:gridCol w="559054"/>
                <a:gridCol w="1217987"/>
                <a:gridCol w="1170981"/>
                <a:gridCol w="559054"/>
                <a:gridCol w="768558"/>
              </a:tblGrid>
              <a:tr h="350381">
                <a:tc rowSpan="4">
                  <a:txBody>
                    <a:bodyPr/>
                    <a:lstStyle/>
                    <a:p>
                      <a:pPr marL="71755" marR="71755" algn="ctr">
                        <a:lnSpc>
                          <a:spcPct val="115000"/>
                        </a:lnSpc>
                        <a:spcAft>
                          <a:spcPts val="0"/>
                        </a:spcAft>
                      </a:pPr>
                      <a:r>
                        <a:rPr lang="en-US" sz="1400" baseline="0">
                          <a:latin typeface="Times New Roman"/>
                          <a:ea typeface="Calibri"/>
                          <a:cs typeface="Mangal"/>
                        </a:rPr>
                        <a:t/>
                      </a:r>
                      <a:br>
                        <a:rPr lang="en-US" sz="1400" baseline="0">
                          <a:latin typeface="Times New Roman"/>
                          <a:ea typeface="Calibri"/>
                          <a:cs typeface="Mangal"/>
                        </a:rPr>
                      </a:br>
                      <a:r>
                        <a:rPr lang="en-US" sz="1400" baseline="0">
                          <a:latin typeface="Times New Roman"/>
                          <a:ea typeface="Calibri"/>
                          <a:cs typeface="Mangal"/>
                        </a:rPr>
                        <a:t/>
                      </a:r>
                      <a:br>
                        <a:rPr lang="en-US" sz="1400" baseline="0">
                          <a:latin typeface="Times New Roman"/>
                          <a:ea typeface="Calibri"/>
                          <a:cs typeface="Mangal"/>
                        </a:rPr>
                      </a:br>
                      <a:r>
                        <a:rPr lang="en-US" sz="1400" baseline="0">
                          <a:latin typeface="Times New Roman"/>
                          <a:ea typeface="Calibri"/>
                          <a:cs typeface="Mangal"/>
                        </a:rPr>
                        <a:t/>
                      </a:r>
                      <a:br>
                        <a:rPr lang="en-US" sz="1400" baseline="0">
                          <a:latin typeface="Times New Roman"/>
                          <a:ea typeface="Calibri"/>
                          <a:cs typeface="Mangal"/>
                        </a:rPr>
                      </a:br>
                      <a:r>
                        <a:rPr lang="en-US" sz="1400" baseline="0">
                          <a:latin typeface="Times New Roman"/>
                          <a:ea typeface="Calibri"/>
                          <a:cs typeface="Mangal"/>
                        </a:rPr>
                        <a:t>Input adatok</a:t>
                      </a:r>
                      <a:endParaRPr lang="hu-HU" sz="1400" baseline="0">
                        <a:latin typeface="Calibri"/>
                        <a:ea typeface="Calibri"/>
                        <a:cs typeface="Mangal"/>
                      </a:endParaRPr>
                    </a:p>
                  </a:txBody>
                  <a:tcPr marL="33678" marR="336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a:latin typeface="Times New Roman"/>
                          <a:ea typeface="Calibri"/>
                          <a:cs typeface="Mangal"/>
                        </a:rPr>
                        <a:t>Veszély megnevezése</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400">
                          <a:latin typeface="Times New Roman"/>
                          <a:ea typeface="Calibri"/>
                          <a:cs typeface="Mangal"/>
                        </a:rPr>
                        <a:t>Kitörés a visszatérő vezetékbe</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US" sz="1400">
                          <a:latin typeface="Times New Roman"/>
                          <a:ea typeface="Calibri"/>
                          <a:cs typeface="Mangal"/>
                        </a:rPr>
                        <a:t>Szivattyú meghibásodás</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817554">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Tradicionális</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A</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B</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Traditicionális</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A</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B</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586">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Súlyosság</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4.2</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3.8</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4.6</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8.5</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8</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9</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916">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Gyakoriság</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400">
                          <a:latin typeface="Times New Roman"/>
                          <a:ea typeface="Calibri"/>
                          <a:cs typeface="Mangal"/>
                        </a:rPr>
                        <a:t>0.0002</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US" sz="1400">
                          <a:latin typeface="Times New Roman"/>
                          <a:ea typeface="Calibri"/>
                          <a:cs typeface="Mangal"/>
                        </a:rPr>
                        <a:t>0.005</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233586">
                <a:tc rowSpan="4">
                  <a:txBody>
                    <a:bodyPr/>
                    <a:lstStyle/>
                    <a:p>
                      <a:pPr marL="71755" marR="71755" algn="ctr">
                        <a:lnSpc>
                          <a:spcPct val="115000"/>
                        </a:lnSpc>
                        <a:spcAft>
                          <a:spcPts val="0"/>
                        </a:spcAft>
                      </a:pPr>
                      <a:r>
                        <a:rPr lang="en-US" sz="1400">
                          <a:latin typeface="Times New Roman"/>
                          <a:ea typeface="Calibri"/>
                          <a:cs typeface="Mangal"/>
                        </a:rPr>
                        <a:t>Súlyosság</a:t>
                      </a:r>
                      <a:endParaRPr lang="hu-HU" sz="1400">
                        <a:latin typeface="Calibri"/>
                        <a:ea typeface="Calibri"/>
                        <a:cs typeface="Mangal"/>
                      </a:endParaRPr>
                    </a:p>
                  </a:txBody>
                  <a:tcPr marL="33678" marR="336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Katasztrófikus</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0.5</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1</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772">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Kritikus</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0.2</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0.6</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0.5</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1</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Csekély</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0.8</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1</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0.4</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586">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Elhanyagolható</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916">
                <a:tc rowSpan="5">
                  <a:txBody>
                    <a:bodyPr/>
                    <a:lstStyle/>
                    <a:p>
                      <a:pPr marL="71755" marR="71755" algn="ctr">
                        <a:lnSpc>
                          <a:spcPct val="115000"/>
                        </a:lnSpc>
                        <a:spcAft>
                          <a:spcPts val="0"/>
                        </a:spcAft>
                      </a:pPr>
                      <a:r>
                        <a:rPr lang="en-US" sz="1400">
                          <a:latin typeface="Times New Roman"/>
                          <a:ea typeface="Calibri"/>
                          <a:cs typeface="Mangal"/>
                        </a:rPr>
                        <a:t>Gyakoriság</a:t>
                      </a:r>
                      <a:endParaRPr lang="hu-HU" sz="1400">
                        <a:latin typeface="Calibri"/>
                        <a:ea typeface="Calibri"/>
                        <a:cs typeface="Mangal"/>
                      </a:endParaRPr>
                    </a:p>
                  </a:txBody>
                  <a:tcPr marL="33678" marR="336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Gyakori</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18916">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Valószínű</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18916">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Eseti</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US" sz="1400">
                          <a:latin typeface="Times New Roman"/>
                          <a:ea typeface="Calibri"/>
                          <a:cs typeface="Mangal"/>
                        </a:rPr>
                        <a:t>0.699</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18916">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Ritka</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400">
                          <a:latin typeface="Times New Roman"/>
                          <a:ea typeface="Calibri"/>
                          <a:cs typeface="Mangal"/>
                        </a:rPr>
                        <a:t>0.301</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US" sz="1400">
                          <a:latin typeface="Times New Roman"/>
                          <a:ea typeface="Calibri"/>
                          <a:cs typeface="Mangal"/>
                        </a:rPr>
                        <a:t>0.301</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57629">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Valószerűtlen</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400">
                          <a:latin typeface="Times New Roman"/>
                          <a:ea typeface="Calibri"/>
                          <a:cs typeface="Mangal"/>
                        </a:rPr>
                        <a:t>0.699</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18916">
                <a:tc rowSpan="4">
                  <a:txBody>
                    <a:bodyPr/>
                    <a:lstStyle/>
                    <a:p>
                      <a:pPr marL="71755" marR="71755" algn="ctr">
                        <a:lnSpc>
                          <a:spcPct val="115000"/>
                        </a:lnSpc>
                        <a:spcAft>
                          <a:spcPts val="0"/>
                        </a:spcAft>
                      </a:pPr>
                      <a:r>
                        <a:rPr lang="en-US" sz="1400">
                          <a:latin typeface="Times New Roman"/>
                          <a:ea typeface="Calibri"/>
                          <a:cs typeface="Mangal"/>
                        </a:rPr>
                        <a:t>Következtetés &amp; Kompozíció</a:t>
                      </a:r>
                      <a:endParaRPr lang="hu-HU" sz="1400">
                        <a:latin typeface="Calibri"/>
                        <a:ea typeface="Calibri"/>
                        <a:cs typeface="Mangal"/>
                      </a:endParaRPr>
                    </a:p>
                  </a:txBody>
                  <a:tcPr marL="33678" marR="336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Nagyon Magas</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81">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Magas</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0.5</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0.699</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0.699</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81">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Közepes</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0.2</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0.301</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0.301</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0.301</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81">
                <a:tc v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Alacsony</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0.699</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0.699</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0.6</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Calibri"/>
                          <a:cs typeface="Mangal"/>
                        </a:rPr>
                        <a:t>0</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81">
                <a:tc gridSpan="2">
                  <a:txBody>
                    <a:bodyPr/>
                    <a:lstStyle/>
                    <a:p>
                      <a:pPr algn="ctr">
                        <a:lnSpc>
                          <a:spcPct val="115000"/>
                        </a:lnSpc>
                        <a:spcAft>
                          <a:spcPts val="0"/>
                        </a:spcAft>
                      </a:pPr>
                      <a:r>
                        <a:rPr lang="en-US" sz="1400">
                          <a:latin typeface="Times New Roman"/>
                          <a:ea typeface="Calibri"/>
                          <a:cs typeface="Mangal"/>
                        </a:rPr>
                        <a:t>Defuzzyfikáció</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1.284</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a:latin typeface="Times New Roman"/>
                          <a:ea typeface="Calibri"/>
                          <a:cs typeface="Mangal"/>
                        </a:rPr>
                        <a:t>1.205</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15000"/>
                        </a:lnSpc>
                        <a:spcAft>
                          <a:spcPts val="0"/>
                        </a:spcAft>
                      </a:pPr>
                      <a:r>
                        <a:rPr lang="en-US" sz="1400">
                          <a:latin typeface="Times New Roman"/>
                          <a:ea typeface="Calibri"/>
                          <a:cs typeface="Mangal"/>
                        </a:rPr>
                        <a:t>5.685</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a:latin typeface="Times New Roman"/>
                          <a:ea typeface="Calibri"/>
                          <a:cs typeface="Mangal"/>
                        </a:rPr>
                        <a:t>6.38</a:t>
                      </a:r>
                      <a:endParaRPr lang="hu-HU" sz="1400">
                        <a:latin typeface="Calibri"/>
                        <a:ea typeface="Calibri"/>
                        <a:cs typeface="Mangal"/>
                      </a:endParaRPr>
                    </a:p>
                  </a:txBody>
                  <a:tcPr marL="33678" marR="336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
        <p:nvSpPr>
          <p:cNvPr id="34818" name="Rectangle 1"/>
          <p:cNvSpPr>
            <a:spLocks noChangeArrowheads="1"/>
          </p:cNvSpPr>
          <p:nvPr/>
        </p:nvSpPr>
        <p:spPr bwMode="auto">
          <a:xfrm>
            <a:off x="1484313" y="28575"/>
            <a:ext cx="6175375" cy="400050"/>
          </a:xfrm>
          <a:prstGeom prst="rect">
            <a:avLst/>
          </a:prstGeom>
          <a:noFill/>
          <a:ln w="9525">
            <a:noFill/>
            <a:miter lim="800000"/>
            <a:headEnd/>
            <a:tailEnd/>
          </a:ln>
        </p:spPr>
        <p:txBody>
          <a:bodyPr wrap="none" anchor="ctr">
            <a:spAutoFit/>
          </a:bodyPr>
          <a:lstStyle/>
          <a:p>
            <a:pPr algn="ctr"/>
            <a:r>
              <a:rPr lang="en-US" sz="2000">
                <a:latin typeface="Times New Roman" pitchFamily="18" charset="0"/>
                <a:ea typeface="Calibri" pitchFamily="34" charset="0"/>
                <a:cs typeface="Times New Roman" pitchFamily="18" charset="0"/>
              </a:rPr>
              <a:t>A hagyományos és az összegző defuzzyfikáció eredménye</a:t>
            </a:r>
            <a:endParaRPr lang="en-US" sz="20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cstate="print"/>
          <a:srcRect/>
          <a:stretch>
            <a:fillRect/>
          </a:stretch>
        </p:blipFill>
        <p:spPr bwMode="auto">
          <a:xfrm>
            <a:off x="-63500" y="0"/>
            <a:ext cx="92694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a:stretch>
            <a:fillRect/>
          </a:stretch>
        </p:blipFill>
        <p:spPr bwMode="auto">
          <a:xfrm>
            <a:off x="0" y="260350"/>
            <a:ext cx="9164638"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zövegdoboz 3"/>
          <p:cNvSpPr txBox="1">
            <a:spLocks noChangeArrowheads="1"/>
          </p:cNvSpPr>
          <p:nvPr/>
        </p:nvSpPr>
        <p:spPr bwMode="auto">
          <a:xfrm>
            <a:off x="0" y="620688"/>
            <a:ext cx="8964612" cy="6647974"/>
          </a:xfrm>
          <a:prstGeom prst="rect">
            <a:avLst/>
          </a:prstGeom>
          <a:noFill/>
          <a:ln w="9525">
            <a:noFill/>
            <a:miter lim="800000"/>
            <a:headEnd/>
            <a:tailEnd/>
          </a:ln>
        </p:spPr>
        <p:txBody>
          <a:bodyPr>
            <a:spAutoFit/>
          </a:bodyPr>
          <a:lstStyle/>
          <a:p>
            <a:r>
              <a:rPr lang="hu-HU">
                <a:latin typeface="Times New Roman" pitchFamily="18" charset="0"/>
                <a:cs typeface="Times New Roman" pitchFamily="18" charset="0"/>
              </a:rPr>
              <a:t> </a:t>
            </a:r>
            <a:r>
              <a:rPr lang="hu-HU" sz="2400" smtClean="0">
                <a:latin typeface="Times New Roman" pitchFamily="18" charset="0"/>
                <a:cs typeface="Times New Roman" pitchFamily="18" charset="0"/>
              </a:rPr>
              <a:t>Angol </a:t>
            </a:r>
            <a:r>
              <a:rPr lang="hu-HU" sz="2400">
                <a:latin typeface="Times New Roman" pitchFamily="18" charset="0"/>
                <a:cs typeface="Times New Roman" pitchFamily="18" charset="0"/>
              </a:rPr>
              <a:t>nyelvű folyóirat publikációk</a:t>
            </a:r>
          </a:p>
          <a:p>
            <a:r>
              <a:rPr lang="hu-HU">
                <a:latin typeface="Times New Roman" pitchFamily="18" charset="0"/>
                <a:cs typeface="Times New Roman" pitchFamily="18" charset="0"/>
              </a:rPr>
              <a:t>  </a:t>
            </a:r>
          </a:p>
          <a:p>
            <a:r>
              <a:rPr lang="hu-HU">
                <a:latin typeface="Times New Roman" pitchFamily="18" charset="0"/>
                <a:cs typeface="Times New Roman" pitchFamily="18" charset="0"/>
              </a:rPr>
              <a:t>Tamás Portik, László Pokorádi, Hydraulic Risk Assessment using Summarized Defuzzyfication, Engineering Failure Analysis, </a:t>
            </a:r>
            <a:r>
              <a:rPr lang="hu-HU">
                <a:solidFill>
                  <a:schemeClr val="accent2"/>
                </a:solidFill>
                <a:latin typeface="Times New Roman" pitchFamily="18" charset="0"/>
                <a:cs typeface="Times New Roman" pitchFamily="18" charset="0"/>
              </a:rPr>
              <a:t>(lektoráció alatt)</a:t>
            </a:r>
          </a:p>
          <a:p>
            <a:r>
              <a:rPr lang="hu-HU">
                <a:latin typeface="Times New Roman" pitchFamily="18" charset="0"/>
                <a:cs typeface="Times New Roman" pitchFamily="18" charset="0"/>
              </a:rPr>
              <a:t> </a:t>
            </a:r>
          </a:p>
          <a:p>
            <a:r>
              <a:rPr lang="hu-HU">
                <a:latin typeface="Times New Roman" pitchFamily="18" charset="0"/>
                <a:cs typeface="Times New Roman" pitchFamily="18" charset="0"/>
              </a:rPr>
              <a:t>Tamás Portik, Tamás Varga,  Developement of fuzzy supplier-rating by trapeze fuzzy membership functions with trigonometrical legs,  Theory and Applications of Mathematics &amp; Computer Science (journal) (ISSN 2067-2764; E-ISSN 2247-6202), Vol. 1, No. 2 (2011) p. 56.-70.  </a:t>
            </a:r>
            <a:r>
              <a:rPr lang="hu-HU" smtClean="0">
                <a:solidFill>
                  <a:schemeClr val="accent2"/>
                </a:solidFill>
                <a:latin typeface="Times New Roman" pitchFamily="18" charset="0"/>
                <a:cs typeface="Times New Roman" pitchFamily="18" charset="0"/>
              </a:rPr>
              <a:t>(</a:t>
            </a:r>
            <a:r>
              <a:rPr lang="hu-HU">
                <a:solidFill>
                  <a:schemeClr val="accent2"/>
                </a:solidFill>
                <a:latin typeface="Times New Roman" pitchFamily="18" charset="0"/>
                <a:cs typeface="Times New Roman" pitchFamily="18" charset="0"/>
              </a:rPr>
              <a:t>a folyóiratot a </a:t>
            </a:r>
            <a:r>
              <a:rPr lang="hu-HU" smtClean="0">
                <a:solidFill>
                  <a:schemeClr val="accent2"/>
                </a:solidFill>
                <a:latin typeface="Times New Roman" pitchFamily="18" charset="0"/>
                <a:cs typeface="Times New Roman" pitchFamily="18" charset="0"/>
              </a:rPr>
              <a:t>Zentralblatt Math  jegyzi)</a:t>
            </a:r>
          </a:p>
          <a:p>
            <a:endParaRPr lang="hu-HU" smtClean="0">
              <a:solidFill>
                <a:schemeClr val="accent2"/>
              </a:solidFill>
              <a:latin typeface="Times New Roman" pitchFamily="18" charset="0"/>
              <a:cs typeface="Times New Roman" pitchFamily="18" charset="0"/>
            </a:endParaRPr>
          </a:p>
          <a:p>
            <a:r>
              <a:rPr lang="hu-HU" sz="2400" smtClean="0">
                <a:latin typeface="Times New Roman" pitchFamily="18" charset="0"/>
                <a:cs typeface="Times New Roman" pitchFamily="18" charset="0"/>
              </a:rPr>
              <a:t>Angol nyelvű konferencia publikációk</a:t>
            </a:r>
          </a:p>
          <a:p>
            <a:endParaRPr lang="hu-HU" smtClean="0">
              <a:latin typeface="Times New Roman" pitchFamily="18" charset="0"/>
              <a:cs typeface="Times New Roman" pitchFamily="18" charset="0"/>
            </a:endParaRPr>
          </a:p>
          <a:p>
            <a:r>
              <a:rPr lang="hu-HU" smtClean="0">
                <a:latin typeface="Times New Roman" pitchFamily="18" charset="0"/>
                <a:cs typeface="Times New Roman" pitchFamily="18" charset="0"/>
              </a:rPr>
              <a:t>Portik Tamás, Pokorádi László, Fuzzy rule based risk assessment with summarized defuzzyfication, Proceedings of the XIIIth Conference on Mathematics and its applications (ICMA 2012), Timisoara, 2012 november 1-3., (ISSN 1224-6069) pp. 271-276.  </a:t>
            </a:r>
            <a:r>
              <a:rPr lang="hu-HU" smtClean="0">
                <a:solidFill>
                  <a:schemeClr val="accent2"/>
                </a:solidFill>
                <a:latin typeface="Times New Roman" pitchFamily="18" charset="0"/>
                <a:cs typeface="Times New Roman" pitchFamily="18" charset="0"/>
              </a:rPr>
              <a:t>(Zentralblatt Math)</a:t>
            </a:r>
          </a:p>
          <a:p>
            <a:endParaRPr lang="hu-HU" smtClean="0">
              <a:latin typeface="Times New Roman" pitchFamily="18" charset="0"/>
              <a:cs typeface="Times New Roman" pitchFamily="18" charset="0"/>
            </a:endParaRPr>
          </a:p>
          <a:p>
            <a:r>
              <a:rPr lang="hu-HU" smtClean="0">
                <a:latin typeface="Times New Roman" pitchFamily="18" charset="0"/>
                <a:cs typeface="Times New Roman" pitchFamily="18" charset="0"/>
              </a:rPr>
              <a:t>Tamás Varga, László Pokorádi, Tamás Portik  ,</a:t>
            </a:r>
            <a:r>
              <a:rPr lang="en-GB" smtClean="0">
                <a:latin typeface="Times New Roman" pitchFamily="18" charset="0"/>
                <a:cs typeface="Times New Roman" pitchFamily="18" charset="0"/>
              </a:rPr>
              <a:t> Computational method of process audit</a:t>
            </a:r>
            <a:r>
              <a:rPr lang="hu-HU" smtClean="0">
                <a:latin typeface="Times New Roman" pitchFamily="18" charset="0"/>
                <a:cs typeface="Times New Roman" pitchFamily="18" charset="0"/>
              </a:rPr>
              <a:t> </a:t>
            </a:r>
            <a:r>
              <a:rPr lang="en-GB" smtClean="0">
                <a:latin typeface="Times New Roman" pitchFamily="18" charset="0"/>
                <a:cs typeface="Times New Roman" pitchFamily="18" charset="0"/>
              </a:rPr>
              <a:t>evaluation based on VDA 6.3 standard by</a:t>
            </a:r>
            <a:r>
              <a:rPr lang="hu-HU" smtClean="0">
                <a:latin typeface="Times New Roman" pitchFamily="18" charset="0"/>
                <a:cs typeface="Times New Roman" pitchFamily="18" charset="0"/>
              </a:rPr>
              <a:t> </a:t>
            </a:r>
            <a:r>
              <a:rPr lang="en-GB" smtClean="0">
                <a:latin typeface="Times New Roman" pitchFamily="18" charset="0"/>
                <a:cs typeface="Times New Roman" pitchFamily="18" charset="0"/>
              </a:rPr>
              <a:t>fuzzy application</a:t>
            </a:r>
            <a:r>
              <a:rPr lang="hu-HU" smtClean="0">
                <a:latin typeface="Times New Roman" pitchFamily="18" charset="0"/>
                <a:cs typeface="Times New Roman" pitchFamily="18" charset="0"/>
              </a:rPr>
              <a:t>,      Proceedings of the XIIIth Conference on Mathematics and its applications (ICMA 2012), Timisoara, 2012 november 1-3., (ISSN 1224-6069)   </a:t>
            </a:r>
            <a:r>
              <a:rPr lang="hu-HU" smtClean="0">
                <a:solidFill>
                  <a:schemeClr val="accent2"/>
                </a:solidFill>
                <a:latin typeface="Times New Roman" pitchFamily="18" charset="0"/>
              </a:rPr>
              <a:t>(Zentralblatt Math)</a:t>
            </a:r>
          </a:p>
          <a:p>
            <a:endParaRPr lang="hu-HU">
              <a:solidFill>
                <a:schemeClr val="accent2"/>
              </a:solidFill>
              <a:latin typeface="Times New Roman" pitchFamily="18" charset="0"/>
              <a:cs typeface="Times New Roman" pitchFamily="18" charset="0"/>
            </a:endParaRPr>
          </a:p>
          <a:p>
            <a:endParaRPr lang="en-GB">
              <a:solidFill>
                <a:schemeClr val="accent2"/>
              </a:solidFill>
              <a:latin typeface="Times New Roman" pitchFamily="18" charset="0"/>
              <a:cs typeface="Times New Roman" pitchFamily="18" charset="0"/>
            </a:endParaRPr>
          </a:p>
        </p:txBody>
      </p:sp>
      <p:sp>
        <p:nvSpPr>
          <p:cNvPr id="37890" name="Szövegdoboz 4"/>
          <p:cNvSpPr txBox="1">
            <a:spLocks noChangeArrowheads="1"/>
          </p:cNvSpPr>
          <p:nvPr/>
        </p:nvSpPr>
        <p:spPr bwMode="auto">
          <a:xfrm>
            <a:off x="3203848" y="0"/>
            <a:ext cx="4320479" cy="523220"/>
          </a:xfrm>
          <a:prstGeom prst="rect">
            <a:avLst/>
          </a:prstGeom>
          <a:noFill/>
          <a:ln w="9525">
            <a:noFill/>
            <a:miter lim="800000"/>
            <a:headEnd/>
            <a:tailEnd/>
          </a:ln>
        </p:spPr>
        <p:txBody>
          <a:bodyPr wrap="square">
            <a:spAutoFit/>
          </a:bodyPr>
          <a:lstStyle/>
          <a:p>
            <a:r>
              <a:rPr lang="hu-HU" sz="2800" smtClean="0">
                <a:latin typeface="Times New Roman" pitchFamily="18" charset="0"/>
                <a:cs typeface="Times New Roman" pitchFamily="18" charset="0"/>
              </a:rPr>
              <a:t> Publikációk listája</a:t>
            </a:r>
            <a:endParaRPr lang="en-GB"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zövegdoboz 7"/>
          <p:cNvSpPr txBox="1">
            <a:spLocks noChangeArrowheads="1"/>
          </p:cNvSpPr>
          <p:nvPr/>
        </p:nvSpPr>
        <p:spPr bwMode="auto">
          <a:xfrm>
            <a:off x="251520" y="836712"/>
            <a:ext cx="8713787" cy="5078313"/>
          </a:xfrm>
          <a:prstGeom prst="rect">
            <a:avLst/>
          </a:prstGeom>
          <a:noFill/>
          <a:ln w="9525">
            <a:noFill/>
            <a:miter lim="800000"/>
            <a:headEnd/>
            <a:tailEnd/>
          </a:ln>
        </p:spPr>
        <p:txBody>
          <a:bodyPr wrap="square">
            <a:spAutoFit/>
          </a:bodyPr>
          <a:lstStyle/>
          <a:p>
            <a:endParaRPr lang="hu-HU">
              <a:solidFill>
                <a:schemeClr val="accent2"/>
              </a:solidFill>
              <a:latin typeface="Times New Roman" pitchFamily="18" charset="0"/>
              <a:cs typeface="Times New Roman" pitchFamily="18" charset="0"/>
            </a:endParaRPr>
          </a:p>
          <a:p>
            <a:r>
              <a:rPr lang="hu-HU" smtClean="0">
                <a:latin typeface="Times New Roman" pitchFamily="18" charset="0"/>
                <a:cs typeface="Times New Roman" pitchFamily="18" charset="0"/>
              </a:rPr>
              <a:t>Tamás Varga, Tamás Portik, László Pokorádi, </a:t>
            </a:r>
            <a:r>
              <a:rPr lang="en-GB" smtClean="0">
                <a:latin typeface="Times New Roman" pitchFamily="18" charset="0"/>
                <a:cs typeface="Times New Roman" pitchFamily="18" charset="0"/>
              </a:rPr>
              <a:t>Development Possibility Of Process Audit Evaluation Based On Vda 6.3 Standard By Fuzzy Logic Application</a:t>
            </a:r>
            <a:r>
              <a:rPr lang="hu-HU" smtClean="0">
                <a:latin typeface="Times New Roman" pitchFamily="18" charset="0"/>
                <a:cs typeface="Times New Roman" pitchFamily="18" charset="0"/>
              </a:rPr>
              <a:t>, VSDIA 2012, 13th Mini Conference on VSDIA 2012, Budapest, Hungary, 7-8 November 2012</a:t>
            </a:r>
            <a:r>
              <a:rPr lang="hu-HU" smtClean="0">
                <a:solidFill>
                  <a:schemeClr val="accent2"/>
                </a:solidFill>
                <a:latin typeface="Times New Roman" pitchFamily="18" charset="0"/>
              </a:rPr>
              <a:t>.  (megjelenés alatt, Scopus jegyzi)</a:t>
            </a:r>
            <a:endParaRPr lang="hu-HU">
              <a:solidFill>
                <a:schemeClr val="accent2"/>
              </a:solidFill>
              <a:latin typeface="Times New Roman" pitchFamily="18" charset="0"/>
            </a:endParaRPr>
          </a:p>
          <a:p>
            <a:endParaRPr lang="hu-HU">
              <a:solidFill>
                <a:schemeClr val="hlink"/>
              </a:solidFill>
              <a:latin typeface="Times New Roman" pitchFamily="18" charset="0"/>
              <a:cs typeface="Times New Roman" pitchFamily="18" charset="0"/>
            </a:endParaRPr>
          </a:p>
          <a:p>
            <a:r>
              <a:rPr lang="hu-HU">
                <a:latin typeface="Times New Roman" pitchFamily="18" charset="0"/>
                <a:cs typeface="Times New Roman" pitchFamily="18" charset="0"/>
              </a:rPr>
              <a:t>Portik Tamás,Varga Tamás, Pokorádi László: Development of Supplier-Rating based on Fuzzy Set Theory, Modern Technologies in Manufacturing, Románia, Kolozsvár (Cluj-Napoca), 2011. október, 6-8.  ISBN 978-606-8372-02-0 , p. 279.-282. </a:t>
            </a:r>
          </a:p>
          <a:p>
            <a:r>
              <a:rPr lang="hu-HU">
                <a:latin typeface="Times New Roman" pitchFamily="18" charset="0"/>
                <a:cs typeface="Times New Roman" pitchFamily="18" charset="0"/>
              </a:rPr>
              <a:t> </a:t>
            </a:r>
          </a:p>
          <a:p>
            <a:r>
              <a:rPr lang="hu-HU">
                <a:latin typeface="Times New Roman" pitchFamily="18" charset="0"/>
                <a:cs typeface="Times New Roman" pitchFamily="18" charset="0"/>
              </a:rPr>
              <a:t>Portik Tamás, Pokorádi László: Possibilities of Use of Mathematical Modelling in the Vehicle Maintenance-Management, VSDIA 2010, 12nd Mini Conference on </a:t>
            </a:r>
            <a:r>
              <a:rPr lang="hu-HU" smtClean="0">
                <a:latin typeface="Times New Roman" pitchFamily="18" charset="0"/>
                <a:cs typeface="Times New Roman" pitchFamily="18" charset="0"/>
              </a:rPr>
              <a:t>VSDIA2010, </a:t>
            </a:r>
            <a:r>
              <a:rPr lang="hu-HU">
                <a:latin typeface="Times New Roman" pitchFamily="18" charset="0"/>
                <a:cs typeface="Times New Roman" pitchFamily="18" charset="0"/>
              </a:rPr>
              <a:t>Budapest, Hungary, 8-10 November 2010.  </a:t>
            </a:r>
            <a:r>
              <a:rPr lang="hu-HU">
                <a:solidFill>
                  <a:schemeClr val="accent2"/>
                </a:solidFill>
                <a:latin typeface="Times New Roman" pitchFamily="18" charset="0"/>
                <a:cs typeface="Times New Roman" pitchFamily="18" charset="0"/>
              </a:rPr>
              <a:t>(Scopus)</a:t>
            </a:r>
          </a:p>
          <a:p>
            <a:r>
              <a:rPr lang="hu-HU">
                <a:latin typeface="Times New Roman" pitchFamily="18" charset="0"/>
                <a:cs typeface="Times New Roman" pitchFamily="18" charset="0"/>
              </a:rPr>
              <a:t> </a:t>
            </a:r>
          </a:p>
          <a:p>
            <a:r>
              <a:rPr lang="hu-HU">
                <a:latin typeface="Times New Roman" pitchFamily="18" charset="0"/>
                <a:cs typeface="Times New Roman" pitchFamily="18" charset="0"/>
              </a:rPr>
              <a:t>Portik Tamás, Pokorádi László: Possibility of Use of Fuzzy Logic in Management, 16th Building Services, Mechanical and Building Industry days" International Conference, 14-15 October 2010, Debrecen, Hungary (ISBN 978-963-473-423-9), p. 353-360.  </a:t>
            </a:r>
            <a:br>
              <a:rPr lang="hu-HU">
                <a:latin typeface="Times New Roman" pitchFamily="18" charset="0"/>
                <a:cs typeface="Times New Roman" pitchFamily="18" charset="0"/>
              </a:rPr>
            </a:br>
            <a:r>
              <a:rPr lang="hu-HU" smtClean="0">
                <a:solidFill>
                  <a:schemeClr val="accent2"/>
                </a:solidFill>
                <a:latin typeface="Times New Roman" pitchFamily="18" charset="0"/>
                <a:cs typeface="Times New Roman" pitchFamily="18" charset="0"/>
              </a:rPr>
              <a:t>(4 - ebből 2 db IEEE (</a:t>
            </a:r>
            <a:r>
              <a:rPr lang="en-GB" smtClean="0">
                <a:solidFill>
                  <a:schemeClr val="accent2"/>
                </a:solidFill>
                <a:latin typeface="Times New Roman" pitchFamily="18" charset="0"/>
                <a:cs typeface="Times New Roman" pitchFamily="18" charset="0"/>
              </a:rPr>
              <a:t>Institute of Electrical and Electronics Engineers</a:t>
            </a:r>
            <a:r>
              <a:rPr lang="hu-HU" smtClean="0">
                <a:solidFill>
                  <a:schemeClr val="accent2"/>
                </a:solidFill>
                <a:latin typeface="Times New Roman" pitchFamily="18" charset="0"/>
                <a:cs typeface="Times New Roman" pitchFamily="18" charset="0"/>
              </a:rPr>
              <a:t> )- </a:t>
            </a:r>
            <a:r>
              <a:rPr lang="hu-HU">
                <a:solidFill>
                  <a:schemeClr val="accent2"/>
                </a:solidFill>
                <a:latin typeface="Times New Roman" pitchFamily="18" charset="0"/>
                <a:cs typeface="Times New Roman" pitchFamily="18" charset="0"/>
              </a:rPr>
              <a:t>hivatkozás</a:t>
            </a:r>
            <a:r>
              <a:rPr lang="hu-HU" smtClean="0">
                <a:solidFill>
                  <a:schemeClr val="accent2"/>
                </a:solidFill>
                <a:latin typeface="Times New Roman" pitchFamily="18" charset="0"/>
                <a:cs typeface="Times New Roman" pitchFamily="18" charset="0"/>
              </a:rPr>
              <a:t>)</a:t>
            </a:r>
            <a:endParaRPr lang="en-GB">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zövegdoboz 1"/>
          <p:cNvSpPr txBox="1">
            <a:spLocks noChangeArrowheads="1"/>
          </p:cNvSpPr>
          <p:nvPr/>
        </p:nvSpPr>
        <p:spPr bwMode="auto">
          <a:xfrm>
            <a:off x="0" y="0"/>
            <a:ext cx="9144000" cy="6832640"/>
          </a:xfrm>
          <a:prstGeom prst="rect">
            <a:avLst/>
          </a:prstGeom>
          <a:noFill/>
          <a:ln w="9525">
            <a:noFill/>
            <a:miter lim="800000"/>
            <a:headEnd/>
            <a:tailEnd/>
          </a:ln>
        </p:spPr>
        <p:txBody>
          <a:bodyPr wrap="square">
            <a:spAutoFit/>
          </a:bodyPr>
          <a:lstStyle/>
          <a:p>
            <a:pPr algn="ctr"/>
            <a:r>
              <a:rPr lang="hu-HU" sz="2400" dirty="0">
                <a:latin typeface="Times New Roman" pitchFamily="18" charset="0"/>
                <a:cs typeface="Times New Roman" pitchFamily="18" charset="0"/>
              </a:rPr>
              <a:t>Magyar nyelvű </a:t>
            </a:r>
            <a:r>
              <a:rPr lang="hu-HU" sz="2400" dirty="0" smtClean="0">
                <a:latin typeface="Times New Roman" pitchFamily="18" charset="0"/>
                <a:cs typeface="Times New Roman" pitchFamily="18" charset="0"/>
              </a:rPr>
              <a:t> publikációk</a:t>
            </a:r>
          </a:p>
          <a:p>
            <a:endParaRPr lang="hu-HU" sz="2400" dirty="0" smtClean="0">
              <a:latin typeface="Times New Roman" pitchFamily="18" charset="0"/>
              <a:cs typeface="Times New Roman" pitchFamily="18" charset="0"/>
            </a:endParaRPr>
          </a:p>
          <a:p>
            <a:r>
              <a:rPr lang="hu-HU" sz="2400" dirty="0" smtClean="0">
                <a:latin typeface="Times New Roman" pitchFamily="18" charset="0"/>
                <a:cs typeface="Times New Roman" pitchFamily="18" charset="0"/>
              </a:rPr>
              <a:t>Folyóiratok</a:t>
            </a:r>
          </a:p>
          <a:p>
            <a:endParaRPr lang="hu-HU" sz="2400" dirty="0" smtClean="0">
              <a:latin typeface="Times New Roman" pitchFamily="18" charset="0"/>
              <a:cs typeface="Times New Roman" pitchFamily="18" charset="0"/>
            </a:endParaRPr>
          </a:p>
          <a:p>
            <a:r>
              <a:rPr lang="hu-HU" dirty="0" smtClean="0">
                <a:latin typeface="Times New Roman" pitchFamily="18" charset="0"/>
                <a:cs typeface="Times New Roman" pitchFamily="18" charset="0"/>
              </a:rPr>
              <a:t>Varga Tamás, Portik Tamás, Klasszikus Beszállítói Értékelés Problémái, Fejlesztési Lehetőségei, Repüléstudományi Konferencia, Szolnok, 2011. április 15., Repüléstudományi Közlemények Különszám 2011. április 15, (HU ISSN 1789-770X)</a:t>
            </a:r>
          </a:p>
          <a:p>
            <a:endParaRPr lang="hu-HU" sz="2400" dirty="0" smtClean="0">
              <a:latin typeface="Times New Roman" pitchFamily="18" charset="0"/>
              <a:cs typeface="Times New Roman" pitchFamily="18" charset="0"/>
            </a:endParaRPr>
          </a:p>
          <a:p>
            <a:r>
              <a:rPr lang="hu-HU" dirty="0" smtClean="0">
                <a:latin typeface="Times New Roman" pitchFamily="18" charset="0"/>
                <a:cs typeface="Times New Roman" pitchFamily="18" charset="0"/>
              </a:rPr>
              <a:t>Portik Tamás, Matematikai Modellezési Lehetőség az </a:t>
            </a:r>
            <a:r>
              <a:rPr lang="hu-HU" dirty="0" err="1" smtClean="0">
                <a:latin typeface="Times New Roman" pitchFamily="18" charset="0"/>
                <a:cs typeface="Times New Roman" pitchFamily="18" charset="0"/>
              </a:rPr>
              <a:t>Üzemeltetés-Menedzsmentben</a:t>
            </a:r>
            <a:r>
              <a:rPr lang="hu-HU" dirty="0" smtClean="0">
                <a:latin typeface="Times New Roman" pitchFamily="18" charset="0"/>
                <a:cs typeface="Times New Roman" pitchFamily="18" charset="0"/>
              </a:rPr>
              <a:t> — áttekintő tanulmány, (</a:t>
            </a:r>
            <a:r>
              <a:rPr lang="hu-HU" dirty="0" err="1" smtClean="0">
                <a:latin typeface="Times New Roman" pitchFamily="18" charset="0"/>
                <a:cs typeface="Times New Roman" pitchFamily="18" charset="0"/>
              </a:rPr>
              <a:t>Possibilities</a:t>
            </a:r>
            <a:r>
              <a:rPr lang="hu-HU" dirty="0" smtClean="0">
                <a:latin typeface="Times New Roman" pitchFamily="18" charset="0"/>
                <a:cs typeface="Times New Roman" pitchFamily="18" charset="0"/>
              </a:rPr>
              <a:t> of </a:t>
            </a:r>
            <a:r>
              <a:rPr lang="hu-HU" dirty="0" err="1" smtClean="0">
                <a:latin typeface="Times New Roman" pitchFamily="18" charset="0"/>
                <a:cs typeface="Times New Roman" pitchFamily="18" charset="0"/>
              </a:rPr>
              <a:t>Use</a:t>
            </a:r>
            <a:r>
              <a:rPr lang="hu-HU" dirty="0" smtClean="0">
                <a:latin typeface="Times New Roman" pitchFamily="18" charset="0"/>
                <a:cs typeface="Times New Roman" pitchFamily="18" charset="0"/>
              </a:rPr>
              <a:t> </a:t>
            </a:r>
            <a:r>
              <a:rPr lang="hu-HU" dirty="0" err="1" smtClean="0">
                <a:latin typeface="Times New Roman" pitchFamily="18" charset="0"/>
                <a:cs typeface="Times New Roman" pitchFamily="18" charset="0"/>
              </a:rPr>
              <a:t>of</a:t>
            </a:r>
            <a:r>
              <a:rPr lang="hu-HU" dirty="0" smtClean="0">
                <a:latin typeface="Times New Roman" pitchFamily="18" charset="0"/>
                <a:cs typeface="Times New Roman" pitchFamily="18" charset="0"/>
              </a:rPr>
              <a:t> </a:t>
            </a:r>
            <a:r>
              <a:rPr lang="hu-HU" dirty="0" err="1" smtClean="0">
                <a:latin typeface="Times New Roman" pitchFamily="18" charset="0"/>
                <a:cs typeface="Times New Roman" pitchFamily="18" charset="0"/>
              </a:rPr>
              <a:t>Mathematical</a:t>
            </a:r>
            <a:r>
              <a:rPr lang="hu-HU" dirty="0" smtClean="0">
                <a:latin typeface="Times New Roman" pitchFamily="18" charset="0"/>
                <a:cs typeface="Times New Roman" pitchFamily="18" charset="0"/>
              </a:rPr>
              <a:t> Modelling </a:t>
            </a:r>
            <a:r>
              <a:rPr lang="hu-HU" dirty="0" err="1" smtClean="0">
                <a:latin typeface="Times New Roman" pitchFamily="18" charset="0"/>
                <a:cs typeface="Times New Roman" pitchFamily="18" charset="0"/>
              </a:rPr>
              <a:t>in</a:t>
            </a:r>
            <a:r>
              <a:rPr lang="hu-HU" dirty="0" smtClean="0">
                <a:latin typeface="Times New Roman" pitchFamily="18" charset="0"/>
                <a:cs typeface="Times New Roman" pitchFamily="18" charset="0"/>
              </a:rPr>
              <a:t> </a:t>
            </a:r>
            <a:r>
              <a:rPr lang="hu-HU" dirty="0" err="1" smtClean="0">
                <a:latin typeface="Times New Roman" pitchFamily="18" charset="0"/>
                <a:cs typeface="Times New Roman" pitchFamily="18" charset="0"/>
              </a:rPr>
              <a:t>the</a:t>
            </a:r>
            <a:r>
              <a:rPr lang="hu-HU" dirty="0" smtClean="0">
                <a:latin typeface="Times New Roman" pitchFamily="18" charset="0"/>
                <a:cs typeface="Times New Roman" pitchFamily="18" charset="0"/>
              </a:rPr>
              <a:t> </a:t>
            </a:r>
            <a:r>
              <a:rPr lang="hu-HU" dirty="0" err="1" smtClean="0">
                <a:latin typeface="Times New Roman" pitchFamily="18" charset="0"/>
                <a:cs typeface="Times New Roman" pitchFamily="18" charset="0"/>
              </a:rPr>
              <a:t>Maintenance-Management</a:t>
            </a:r>
            <a:r>
              <a:rPr lang="hu-HU" dirty="0" smtClean="0">
                <a:latin typeface="Times New Roman" pitchFamily="18" charset="0"/>
                <a:cs typeface="Times New Roman" pitchFamily="18" charset="0"/>
              </a:rPr>
              <a:t> — </a:t>
            </a:r>
            <a:r>
              <a:rPr lang="hu-HU" dirty="0" err="1" smtClean="0">
                <a:latin typeface="Times New Roman" pitchFamily="18" charset="0"/>
                <a:cs typeface="Times New Roman" pitchFamily="18" charset="0"/>
              </a:rPr>
              <a:t>Reviewing</a:t>
            </a:r>
            <a:r>
              <a:rPr lang="hu-HU" dirty="0" smtClean="0">
                <a:latin typeface="Times New Roman" pitchFamily="18" charset="0"/>
                <a:cs typeface="Times New Roman" pitchFamily="18" charset="0"/>
              </a:rPr>
              <a:t> of </a:t>
            </a:r>
            <a:r>
              <a:rPr lang="hu-HU" dirty="0" err="1" smtClean="0">
                <a:latin typeface="Times New Roman" pitchFamily="18" charset="0"/>
                <a:cs typeface="Times New Roman" pitchFamily="18" charset="0"/>
              </a:rPr>
              <a:t>Papers</a:t>
            </a:r>
            <a:r>
              <a:rPr lang="hu-HU" dirty="0" smtClean="0">
                <a:latin typeface="Times New Roman" pitchFamily="18" charset="0"/>
                <a:cs typeface="Times New Roman" pitchFamily="18" charset="0"/>
              </a:rPr>
              <a:t>), Debreceni Műszaki Közlemények, 2010. </a:t>
            </a:r>
            <a:r>
              <a:rPr lang="hu-HU" dirty="0" err="1" smtClean="0">
                <a:latin typeface="Times New Roman" pitchFamily="18" charset="0"/>
                <a:cs typeface="Times New Roman" pitchFamily="18" charset="0"/>
              </a:rPr>
              <a:t>Vol</a:t>
            </a:r>
            <a:r>
              <a:rPr lang="hu-HU" dirty="0" smtClean="0">
                <a:latin typeface="Times New Roman" pitchFamily="18" charset="0"/>
                <a:cs typeface="Times New Roman" pitchFamily="18" charset="0"/>
              </a:rPr>
              <a:t>.: 1. p. 63-68. elektronikus folyóirat  (</a:t>
            </a:r>
            <a:r>
              <a:rPr lang="en-GB" dirty="0" smtClean="0"/>
              <a:t>HU ISSN 2060 - 6869</a:t>
            </a:r>
            <a:r>
              <a:rPr lang="hu-HU" dirty="0" smtClean="0">
                <a:latin typeface="Times New Roman" pitchFamily="18" charset="0"/>
                <a:cs typeface="Times New Roman" pitchFamily="18" charset="0"/>
              </a:rPr>
              <a:t>) </a:t>
            </a:r>
            <a:r>
              <a:rPr lang="hu-HU" dirty="0" smtClean="0">
                <a:solidFill>
                  <a:schemeClr val="accent2"/>
                </a:solidFill>
                <a:latin typeface="Times New Roman" pitchFamily="18" charset="0"/>
                <a:cs typeface="Times New Roman" pitchFamily="18" charset="0"/>
              </a:rPr>
              <a:t>(DOAJ (</a:t>
            </a:r>
            <a:r>
              <a:rPr lang="hu-HU" dirty="0" err="1" smtClean="0">
                <a:solidFill>
                  <a:schemeClr val="accent2"/>
                </a:solidFill>
                <a:latin typeface="Times New Roman" pitchFamily="18" charset="0"/>
                <a:cs typeface="Times New Roman" pitchFamily="18" charset="0"/>
              </a:rPr>
              <a:t>Directory</a:t>
            </a:r>
            <a:r>
              <a:rPr lang="hu-HU" dirty="0" smtClean="0">
                <a:solidFill>
                  <a:schemeClr val="accent2"/>
                </a:solidFill>
                <a:latin typeface="Times New Roman" pitchFamily="18" charset="0"/>
                <a:cs typeface="Times New Roman" pitchFamily="18" charset="0"/>
              </a:rPr>
              <a:t> of Open Access </a:t>
            </a:r>
            <a:r>
              <a:rPr lang="hu-HU" dirty="0" err="1" smtClean="0">
                <a:solidFill>
                  <a:schemeClr val="accent2"/>
                </a:solidFill>
                <a:latin typeface="Times New Roman" pitchFamily="18" charset="0"/>
                <a:cs typeface="Times New Roman" pitchFamily="18" charset="0"/>
              </a:rPr>
              <a:t>Journals</a:t>
            </a:r>
            <a:r>
              <a:rPr lang="hu-HU" dirty="0" smtClean="0">
                <a:solidFill>
                  <a:schemeClr val="accent2"/>
                </a:solidFill>
                <a:latin typeface="Times New Roman" pitchFamily="18" charset="0"/>
                <a:cs typeface="Times New Roman" pitchFamily="18" charset="0"/>
              </a:rPr>
              <a:t>), </a:t>
            </a:r>
            <a:r>
              <a:rPr lang="hu-HU" dirty="0" err="1" smtClean="0">
                <a:solidFill>
                  <a:schemeClr val="accent2"/>
                </a:solidFill>
                <a:latin typeface="Times New Roman" pitchFamily="18" charset="0"/>
                <a:cs typeface="Times New Roman" pitchFamily="18" charset="0"/>
              </a:rPr>
              <a:t>Google</a:t>
            </a:r>
            <a:r>
              <a:rPr lang="hu-HU" dirty="0" smtClean="0">
                <a:solidFill>
                  <a:schemeClr val="accent2"/>
                </a:solidFill>
                <a:latin typeface="Times New Roman" pitchFamily="18" charset="0"/>
                <a:cs typeface="Times New Roman" pitchFamily="18" charset="0"/>
              </a:rPr>
              <a:t> </a:t>
            </a:r>
            <a:r>
              <a:rPr lang="hu-HU" dirty="0" err="1" smtClean="0">
                <a:solidFill>
                  <a:schemeClr val="accent2"/>
                </a:solidFill>
                <a:latin typeface="Times New Roman" pitchFamily="18" charset="0"/>
                <a:cs typeface="Times New Roman" pitchFamily="18" charset="0"/>
              </a:rPr>
              <a:t>Scholar</a:t>
            </a:r>
            <a:r>
              <a:rPr lang="hu-HU" dirty="0" smtClean="0">
                <a:solidFill>
                  <a:schemeClr val="accent2"/>
                </a:solidFill>
                <a:latin typeface="Times New Roman" pitchFamily="18" charset="0"/>
                <a:cs typeface="Times New Roman" pitchFamily="18" charset="0"/>
              </a:rPr>
              <a:t>, </a:t>
            </a:r>
            <a:r>
              <a:rPr lang="hu-HU" dirty="0" err="1" smtClean="0">
                <a:solidFill>
                  <a:schemeClr val="accent2"/>
                </a:solidFill>
                <a:latin typeface="Times New Roman" pitchFamily="18" charset="0"/>
                <a:cs typeface="Times New Roman" pitchFamily="18" charset="0"/>
              </a:rPr>
              <a:t>Academic</a:t>
            </a:r>
            <a:r>
              <a:rPr lang="hu-HU" dirty="0" smtClean="0">
                <a:solidFill>
                  <a:schemeClr val="accent2"/>
                </a:solidFill>
                <a:latin typeface="Times New Roman" pitchFamily="18" charset="0"/>
                <a:cs typeface="Times New Roman" pitchFamily="18" charset="0"/>
              </a:rPr>
              <a:t> </a:t>
            </a:r>
            <a:r>
              <a:rPr lang="hu-HU" dirty="0" err="1" smtClean="0">
                <a:solidFill>
                  <a:schemeClr val="accent2"/>
                </a:solidFill>
                <a:latin typeface="Times New Roman" pitchFamily="18" charset="0"/>
                <a:cs typeface="Times New Roman" pitchFamily="18" charset="0"/>
              </a:rPr>
              <a:t>Journals</a:t>
            </a:r>
            <a:r>
              <a:rPr lang="hu-HU" dirty="0" smtClean="0">
                <a:solidFill>
                  <a:schemeClr val="accent2"/>
                </a:solidFill>
                <a:latin typeface="Times New Roman" pitchFamily="18" charset="0"/>
                <a:cs typeface="Times New Roman" pitchFamily="18" charset="0"/>
              </a:rPr>
              <a:t> </a:t>
            </a:r>
            <a:r>
              <a:rPr lang="hu-HU" dirty="0" err="1" smtClean="0">
                <a:solidFill>
                  <a:schemeClr val="accent2"/>
                </a:solidFill>
                <a:latin typeface="Times New Roman" pitchFamily="18" charset="0"/>
                <a:cs typeface="Times New Roman" pitchFamily="18" charset="0"/>
              </a:rPr>
              <a:t>Database</a:t>
            </a:r>
            <a:r>
              <a:rPr lang="hu-HU" dirty="0" smtClean="0">
                <a:solidFill>
                  <a:schemeClr val="accent2"/>
                </a:solidFill>
                <a:latin typeface="Times New Roman" pitchFamily="18" charset="0"/>
                <a:cs typeface="Times New Roman" pitchFamily="18" charset="0"/>
              </a:rPr>
              <a:t>)</a:t>
            </a:r>
          </a:p>
          <a:p>
            <a:endParaRPr lang="hu-HU" sz="2400" dirty="0" smtClean="0">
              <a:latin typeface="Times New Roman" pitchFamily="18" charset="0"/>
              <a:cs typeface="Times New Roman" pitchFamily="18" charset="0"/>
            </a:endParaRPr>
          </a:p>
          <a:p>
            <a:r>
              <a:rPr lang="hu-HU" sz="2400" dirty="0" smtClean="0">
                <a:latin typeface="Times New Roman" pitchFamily="18" charset="0"/>
                <a:cs typeface="Times New Roman" pitchFamily="18" charset="0"/>
              </a:rPr>
              <a:t>Konferencia kiadványok</a:t>
            </a:r>
            <a:endParaRPr lang="hu-HU" sz="2400" dirty="0">
              <a:latin typeface="Times New Roman" pitchFamily="18" charset="0"/>
              <a:cs typeface="Times New Roman" pitchFamily="18" charset="0"/>
            </a:endParaRPr>
          </a:p>
          <a:p>
            <a:endParaRPr lang="hu-HU" dirty="0">
              <a:latin typeface="Times New Roman" pitchFamily="18" charset="0"/>
              <a:cs typeface="Times New Roman" pitchFamily="18" charset="0"/>
            </a:endParaRPr>
          </a:p>
          <a:p>
            <a:r>
              <a:rPr lang="hu-HU" dirty="0" err="1" smtClean="0">
                <a:latin typeface="Times New Roman" pitchFamily="18" charset="0"/>
                <a:cs typeface="Times New Roman" pitchFamily="18" charset="0"/>
              </a:rPr>
              <a:t>Pokorádi</a:t>
            </a:r>
            <a:r>
              <a:rPr lang="hu-HU" dirty="0" smtClean="0">
                <a:latin typeface="Times New Roman" pitchFamily="18" charset="0"/>
                <a:cs typeface="Times New Roman" pitchFamily="18" charset="0"/>
              </a:rPr>
              <a:t> László, Portik Tamás, </a:t>
            </a:r>
            <a:r>
              <a:rPr lang="en-GB" dirty="0" err="1" smtClean="0">
                <a:latin typeface="Times New Roman" pitchFamily="18" charset="0"/>
                <a:cs typeface="Times New Roman" pitchFamily="18" charset="0"/>
              </a:rPr>
              <a:t>Modellek</a:t>
            </a:r>
            <a:r>
              <a:rPr lang="en-GB" dirty="0" smtClean="0">
                <a:latin typeface="Times New Roman" pitchFamily="18" charset="0"/>
                <a:cs typeface="Times New Roman" pitchFamily="18" charset="0"/>
              </a:rPr>
              <a:t> a </a:t>
            </a:r>
            <a:r>
              <a:rPr lang="en-GB" dirty="0" err="1" smtClean="0">
                <a:latin typeface="Times New Roman" pitchFamily="18" charset="0"/>
                <a:cs typeface="Times New Roman" pitchFamily="18" charset="0"/>
              </a:rPr>
              <a:t>műszaki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menedzsment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döntéshozatalában</a:t>
            </a:r>
            <a:r>
              <a:rPr lang="en-GB" dirty="0" smtClean="0">
                <a:latin typeface="Times New Roman" pitchFamily="18" charset="0"/>
                <a:cs typeface="Times New Roman" pitchFamily="18" charset="0"/>
              </a:rPr>
              <a:t>, </a:t>
            </a:r>
            <a:r>
              <a:rPr lang="hu-HU" dirty="0" smtClean="0">
                <a:latin typeface="Times New Roman" pitchFamily="18" charset="0"/>
                <a:cs typeface="Times New Roman" pitchFamily="18" charset="0"/>
              </a:rPr>
              <a:t>P</a:t>
            </a:r>
            <a:r>
              <a:rPr lang="en-GB" dirty="0" err="1" smtClean="0">
                <a:latin typeface="Times New Roman" pitchFamily="18" charset="0"/>
                <a:cs typeface="Times New Roman" pitchFamily="18" charset="0"/>
              </a:rPr>
              <a:t>roceedings</a:t>
            </a:r>
            <a:r>
              <a:rPr lang="en-GB" dirty="0" smtClean="0">
                <a:latin typeface="Times New Roman" pitchFamily="18" charset="0"/>
                <a:cs typeface="Times New Roman" pitchFamily="18" charset="0"/>
              </a:rPr>
              <a:t> of</a:t>
            </a:r>
            <a:r>
              <a:rPr lang="hu-HU"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Challenges and Lessons in Management” International Conference on </a:t>
            </a:r>
          </a:p>
          <a:p>
            <a:r>
              <a:rPr lang="en-GB" dirty="0" smtClean="0">
                <a:latin typeface="Times New Roman" pitchFamily="18" charset="0"/>
                <a:cs typeface="Times New Roman" pitchFamily="18" charset="0"/>
              </a:rPr>
              <a:t>the Occasion of the 40th Anniversary of the Foundation of the Department of Management and Enterprise (ISBN 978-963-473-593-9) pp. 8. (MMVT40-06) </a:t>
            </a:r>
            <a:endParaRPr lang="hu-HU" dirty="0">
              <a:latin typeface="Times New Roman" pitchFamily="18" charset="0"/>
              <a:cs typeface="Times New Roman" pitchFamily="18" charset="0"/>
            </a:endParaRPr>
          </a:p>
          <a:p>
            <a:endParaRPr lang="hu-HU" dirty="0">
              <a:latin typeface="Times New Roman" pitchFamily="18" charset="0"/>
              <a:cs typeface="Times New Roman" pitchFamily="18" charset="0"/>
            </a:endParaRPr>
          </a:p>
          <a:p>
            <a:endParaRPr lang="en-GB" dirty="0">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467544" y="188640"/>
            <a:ext cx="8280920" cy="6463308"/>
          </a:xfrm>
          <a:prstGeom prst="rect">
            <a:avLst/>
          </a:prstGeom>
          <a:noFill/>
        </p:spPr>
        <p:txBody>
          <a:bodyPr wrap="square" rtlCol="0">
            <a:spAutoFit/>
          </a:bodyPr>
          <a:lstStyle/>
          <a:p>
            <a:r>
              <a:rPr lang="hu-HU" smtClean="0">
                <a:latin typeface="Times New Roman" pitchFamily="18" charset="0"/>
                <a:cs typeface="Times New Roman" pitchFamily="18" charset="0"/>
              </a:rPr>
              <a:t>Portik Tamás, Pokorádi László, Fuzzy halmazelméletre épülő beszállító értékelés trigonometrikus szárú trapéz fuzzy tagsági függvényekkel, Proceedings of „Challenges and Lessons in Management” International Conference on the Occasion of the 40th Anniversary of the Foundation of the Department of Management and Enterprise (ISBN 978-963-473-593-9) pp. 8. (MMVT40-08)</a:t>
            </a:r>
          </a:p>
          <a:p>
            <a:endParaRPr lang="hu-HU" smtClean="0">
              <a:latin typeface="Times New Roman" pitchFamily="18" charset="0"/>
              <a:cs typeface="Times New Roman" pitchFamily="18" charset="0"/>
            </a:endParaRPr>
          </a:p>
          <a:p>
            <a:r>
              <a:rPr lang="hu-HU" smtClean="0">
                <a:latin typeface="Times New Roman" pitchFamily="18" charset="0"/>
                <a:cs typeface="Times New Roman" pitchFamily="18" charset="0"/>
              </a:rPr>
              <a:t>Portik Tamás, Varga Tamás, Pokorádi László, Fuzzy halmazelméletre épülő minőségbiztosítási értékelés, Műszaki Tudomány az Észak-kelet magyarországi régióban 2012. Debrecen, MTA Debreceni Akadémiai Bizottság, 2012. május 10. (ISBN 978-963-7064-28-9),  p. 81-90 .</a:t>
            </a:r>
          </a:p>
          <a:p>
            <a:r>
              <a:rPr lang="hu-HU" smtClean="0">
                <a:latin typeface="Times New Roman" pitchFamily="18" charset="0"/>
                <a:cs typeface="Times New Roman" pitchFamily="18" charset="0"/>
              </a:rPr>
              <a:t> </a:t>
            </a:r>
          </a:p>
          <a:p>
            <a:r>
              <a:rPr lang="hu-HU" smtClean="0">
                <a:latin typeface="Times New Roman" pitchFamily="18" charset="0"/>
                <a:cs typeface="Times New Roman" pitchFamily="18" charset="0"/>
              </a:rPr>
              <a:t>Portik Tamás, Pokorádi László, Varga Tamás, Fuzzy halmazelmélet alkalmazása a beszállítók értékelésében, XVII. Épületgépészeti, Gépészeti és Építőipari Szakmai Napok Szakkiállítás és Nemzetközi Tudományos Konferencia kiadványa (ISBN 978-963-473-464-2), Debrecen, 2011. október 13-14., pp. 8.</a:t>
            </a:r>
          </a:p>
          <a:p>
            <a:r>
              <a:rPr lang="hu-HU" smtClean="0">
                <a:latin typeface="Times New Roman" pitchFamily="18" charset="0"/>
                <a:cs typeface="Times New Roman" pitchFamily="18" charset="0"/>
              </a:rPr>
              <a:t> </a:t>
            </a:r>
          </a:p>
          <a:p>
            <a:r>
              <a:rPr lang="hu-HU" smtClean="0">
                <a:latin typeface="Times New Roman" pitchFamily="18" charset="0"/>
                <a:cs typeface="Times New Roman" pitchFamily="18" charset="0"/>
              </a:rPr>
              <a:t>Varga Tamás, Portik Tamás, Pokorádi László: Fuzzy halmaz elmélet gyakorlati alkalmazása a beszállító értékelésben, Informatika a Felsőoktatásban 2011 Konferencia, Hungary, Debrecen, 2011. augusztus, 24-26. ISBN 978-963-473-461-1 p. 655-661.</a:t>
            </a:r>
          </a:p>
          <a:p>
            <a:r>
              <a:rPr lang="hu-HU" smtClean="0">
                <a:latin typeface="Times New Roman" pitchFamily="18" charset="0"/>
                <a:cs typeface="Times New Roman" pitchFamily="18" charset="0"/>
              </a:rPr>
              <a:t> </a:t>
            </a:r>
          </a:p>
          <a:p>
            <a:r>
              <a:rPr lang="hu-HU" smtClean="0">
                <a:latin typeface="Times New Roman" pitchFamily="18" charset="0"/>
                <a:cs typeface="Times New Roman" pitchFamily="18" charset="0"/>
              </a:rPr>
              <a:t>Portik Tamás, Intervallum Logikák, Tudomány Az Észak-Kelet Magyarországi Régióban 2011 Konferencia, 2011. Május 18., Miskolc, Hungary, ISBN 978-963-7064-25-8;  </a:t>
            </a: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zövegdoboz 1"/>
          <p:cNvSpPr txBox="1">
            <a:spLocks noChangeArrowheads="1"/>
          </p:cNvSpPr>
          <p:nvPr/>
        </p:nvSpPr>
        <p:spPr bwMode="auto">
          <a:xfrm>
            <a:off x="0" y="836613"/>
            <a:ext cx="9144000" cy="4340225"/>
          </a:xfrm>
          <a:prstGeom prst="rect">
            <a:avLst/>
          </a:prstGeom>
          <a:noFill/>
          <a:ln w="9525">
            <a:noFill/>
            <a:miter lim="800000"/>
            <a:headEnd/>
            <a:tailEnd/>
          </a:ln>
        </p:spPr>
        <p:txBody>
          <a:bodyPr>
            <a:spAutoFit/>
          </a:bodyPr>
          <a:lstStyle/>
          <a:p>
            <a:r>
              <a:rPr lang="hu-HU" sz="2400">
                <a:latin typeface="Times New Roman" pitchFamily="18" charset="0"/>
                <a:cs typeface="Times New Roman" pitchFamily="18" charset="0"/>
              </a:rPr>
              <a:t>Egyéb közös együttműködésből származó publikációk</a:t>
            </a:r>
          </a:p>
          <a:p>
            <a:r>
              <a:rPr lang="hu-HU">
                <a:latin typeface="Times New Roman" pitchFamily="18" charset="0"/>
                <a:cs typeface="Times New Roman" pitchFamily="18" charset="0"/>
              </a:rPr>
              <a:t> </a:t>
            </a:r>
          </a:p>
          <a:p>
            <a:r>
              <a:rPr lang="hu-HU">
                <a:latin typeface="Times New Roman" pitchFamily="18" charset="0"/>
                <a:cs typeface="Times New Roman" pitchFamily="18" charset="0"/>
              </a:rPr>
              <a:t>Mankovits Tamás, Portik Tamás, Alapvető Megfontolások Tengelyszimmetrikus Gumialkatrészek Alakoptimalizálásakor, Műszaki Tudomány az Észak-Kelet Magyarországi Régióban, Szolnok, 2012. május 10. </a:t>
            </a:r>
          </a:p>
          <a:p>
            <a:r>
              <a:rPr lang="hu-HU">
                <a:latin typeface="Times New Roman" pitchFamily="18" charset="0"/>
                <a:cs typeface="Times New Roman" pitchFamily="18" charset="0"/>
              </a:rPr>
              <a:t> </a:t>
            </a:r>
          </a:p>
          <a:p>
            <a:r>
              <a:rPr lang="hu-HU">
                <a:latin typeface="Times New Roman" pitchFamily="18" charset="0"/>
                <a:cs typeface="Times New Roman" pitchFamily="18" charset="0"/>
              </a:rPr>
              <a:t>Mankovits Tamás, Portik Tamás, Szabó Tamás: One-Dimenzional Shape Optimalisation of a Rubber Spring Using FEM, XXV. microCAD Internacional Scientific Conference, Miskolc, Hungary,2011, March 31.- April 1. </a:t>
            </a:r>
            <a:br>
              <a:rPr lang="hu-HU">
                <a:latin typeface="Times New Roman" pitchFamily="18" charset="0"/>
                <a:cs typeface="Times New Roman" pitchFamily="18" charset="0"/>
              </a:rPr>
            </a:br>
            <a:r>
              <a:rPr lang="hu-HU">
                <a:latin typeface="Times New Roman" pitchFamily="18" charset="0"/>
                <a:cs typeface="Times New Roman" pitchFamily="18" charset="0"/>
              </a:rPr>
              <a:t>ISBN 978-963-661-958-9  p.: 31-36. </a:t>
            </a:r>
          </a:p>
          <a:p>
            <a:r>
              <a:rPr lang="hu-HU">
                <a:latin typeface="Times New Roman" pitchFamily="18" charset="0"/>
                <a:cs typeface="Times New Roman" pitchFamily="18" charset="0"/>
              </a:rPr>
              <a:t> </a:t>
            </a:r>
          </a:p>
          <a:p>
            <a:r>
              <a:rPr lang="hu-HU">
                <a:latin typeface="Times New Roman" pitchFamily="18" charset="0"/>
                <a:cs typeface="Times New Roman" pitchFamily="18" charset="0"/>
              </a:rPr>
              <a:t>Huri Dávid, Mankovits Tamás, Portik Tamás: Gumiszerű Anyagok Végeselemes Vizsgálatának Lehetőségei a FEMAP 9.3 Alkalmazásával, Műszaki Tudomány az Észak-Kelet Magyaroszági Régióban, Miskolc, Hungary, 2011; ISBN 978-963-7064-25-8; p.: 531-538.  </a:t>
            </a: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zövegdoboz 1"/>
          <p:cNvSpPr txBox="1">
            <a:spLocks noChangeArrowheads="1"/>
          </p:cNvSpPr>
          <p:nvPr/>
        </p:nvSpPr>
        <p:spPr bwMode="auto">
          <a:xfrm>
            <a:off x="3203575" y="404813"/>
            <a:ext cx="2808288" cy="461962"/>
          </a:xfrm>
          <a:prstGeom prst="rect">
            <a:avLst/>
          </a:prstGeom>
          <a:noFill/>
          <a:ln w="9525">
            <a:noFill/>
            <a:miter lim="800000"/>
            <a:headEnd/>
            <a:tailEnd/>
          </a:ln>
        </p:spPr>
        <p:txBody>
          <a:bodyPr>
            <a:spAutoFit/>
          </a:bodyPr>
          <a:lstStyle/>
          <a:p>
            <a:r>
              <a:rPr lang="hu-HU" sz="2400">
                <a:latin typeface="Calibri" pitchFamily="34" charset="0"/>
              </a:rPr>
              <a:t>Beszállító értékelés</a:t>
            </a:r>
          </a:p>
        </p:txBody>
      </p:sp>
      <p:sp>
        <p:nvSpPr>
          <p:cNvPr id="1028" name="Szövegdoboz 7"/>
          <p:cNvSpPr txBox="1">
            <a:spLocks noChangeArrowheads="1"/>
          </p:cNvSpPr>
          <p:nvPr/>
        </p:nvSpPr>
        <p:spPr bwMode="auto">
          <a:xfrm>
            <a:off x="0" y="1052513"/>
            <a:ext cx="4876800" cy="338137"/>
          </a:xfrm>
          <a:prstGeom prst="rect">
            <a:avLst/>
          </a:prstGeom>
          <a:noFill/>
          <a:ln w="9525">
            <a:noFill/>
            <a:miter lim="800000"/>
            <a:headEnd/>
            <a:tailEnd/>
          </a:ln>
        </p:spPr>
        <p:txBody>
          <a:bodyPr>
            <a:spAutoFit/>
          </a:bodyPr>
          <a:lstStyle/>
          <a:p>
            <a:r>
              <a:rPr lang="en-US" sz="1600" b="1">
                <a:latin typeface="Calibri" pitchFamily="34" charset="0"/>
              </a:rPr>
              <a:t>D</a:t>
            </a:r>
            <a:r>
              <a:rPr lang="en-US" sz="1400">
                <a:latin typeface="Calibri" pitchFamily="34" charset="0"/>
              </a:rPr>
              <a:t>efected </a:t>
            </a:r>
            <a:r>
              <a:rPr lang="en-US" sz="1600" b="1">
                <a:latin typeface="Calibri" pitchFamily="34" charset="0"/>
              </a:rPr>
              <a:t>P</a:t>
            </a:r>
            <a:r>
              <a:rPr lang="en-US" sz="1400">
                <a:latin typeface="Calibri" pitchFamily="34" charset="0"/>
              </a:rPr>
              <a:t>arts </a:t>
            </a:r>
            <a:r>
              <a:rPr lang="en-US" sz="1600" b="1">
                <a:latin typeface="Calibri" pitchFamily="34" charset="0"/>
              </a:rPr>
              <a:t>P</a:t>
            </a:r>
            <a:r>
              <a:rPr lang="en-US" sz="1400">
                <a:latin typeface="Calibri" pitchFamily="34" charset="0"/>
              </a:rPr>
              <a:t>er </a:t>
            </a:r>
            <a:r>
              <a:rPr lang="en-US" sz="1600" b="1">
                <a:latin typeface="Calibri" pitchFamily="34" charset="0"/>
              </a:rPr>
              <a:t>M</a:t>
            </a:r>
            <a:r>
              <a:rPr lang="en-US" sz="1400">
                <a:latin typeface="Calibri" pitchFamily="34" charset="0"/>
              </a:rPr>
              <a:t>illion</a:t>
            </a:r>
            <a:r>
              <a:rPr lang="hu-HU" sz="1400">
                <a:latin typeface="Calibri" pitchFamily="34" charset="0"/>
              </a:rPr>
              <a:t> / Hibás Darabok Millióra Vetítve</a:t>
            </a:r>
            <a:r>
              <a:rPr lang="en-US" sz="1400">
                <a:latin typeface="Calibri" pitchFamily="34" charset="0"/>
              </a:rPr>
              <a:t>  </a:t>
            </a:r>
          </a:p>
        </p:txBody>
      </p:sp>
      <p:graphicFrame>
        <p:nvGraphicFramePr>
          <p:cNvPr id="1026" name="Object 1"/>
          <p:cNvGraphicFramePr>
            <a:graphicFrameLocks noChangeAspect="1"/>
          </p:cNvGraphicFramePr>
          <p:nvPr/>
        </p:nvGraphicFramePr>
        <p:xfrm>
          <a:off x="0" y="1484313"/>
          <a:ext cx="5281613" cy="458787"/>
        </p:xfrm>
        <a:graphic>
          <a:graphicData uri="http://schemas.openxmlformats.org/presentationml/2006/ole">
            <p:oleObj spid="_x0000_s1026" name="Egyenlet" r:id="rId3" imgW="6921360" imgH="596880" progId="Equation.3">
              <p:embed/>
            </p:oleObj>
          </a:graphicData>
        </a:graphic>
      </p:graphicFrame>
      <p:pic>
        <p:nvPicPr>
          <p:cNvPr id="1029" name="Picture 11"/>
          <p:cNvPicPr>
            <a:picLocks noChangeAspect="1" noChangeArrowheads="1"/>
          </p:cNvPicPr>
          <p:nvPr/>
        </p:nvPicPr>
        <p:blipFill>
          <a:blip r:embed="rId4" cstate="print"/>
          <a:srcRect/>
          <a:stretch>
            <a:fillRect/>
          </a:stretch>
        </p:blipFill>
        <p:spPr bwMode="auto">
          <a:xfrm>
            <a:off x="684213" y="2205038"/>
            <a:ext cx="3632200" cy="2819400"/>
          </a:xfrm>
          <a:prstGeom prst="rect">
            <a:avLst/>
          </a:prstGeom>
          <a:noFill/>
          <a:ln w="9525">
            <a:noFill/>
            <a:miter lim="800000"/>
            <a:headEnd/>
            <a:tailEnd/>
          </a:ln>
        </p:spPr>
      </p:pic>
      <p:pic>
        <p:nvPicPr>
          <p:cNvPr id="1030" name="Picture 11" descr="SNAGHTML284dd31"/>
          <p:cNvPicPr>
            <a:picLocks noChangeAspect="1" noChangeArrowheads="1"/>
          </p:cNvPicPr>
          <p:nvPr/>
        </p:nvPicPr>
        <p:blipFill>
          <a:blip r:embed="rId5" cstate="print"/>
          <a:srcRect/>
          <a:stretch>
            <a:fillRect/>
          </a:stretch>
        </p:blipFill>
        <p:spPr bwMode="auto">
          <a:xfrm>
            <a:off x="4932363" y="3141663"/>
            <a:ext cx="3733800" cy="3454400"/>
          </a:xfrm>
          <a:prstGeom prst="rect">
            <a:avLst/>
          </a:prstGeom>
          <a:noFill/>
          <a:ln w="9525">
            <a:noFill/>
            <a:miter lim="800000"/>
            <a:headEnd/>
            <a:tailEnd/>
          </a:ln>
        </p:spPr>
      </p:pic>
      <p:sp>
        <p:nvSpPr>
          <p:cNvPr id="1031" name="Tartalom helye 7"/>
          <p:cNvSpPr>
            <a:spLocks/>
          </p:cNvSpPr>
          <p:nvPr/>
        </p:nvSpPr>
        <p:spPr bwMode="auto">
          <a:xfrm>
            <a:off x="5724525" y="1052513"/>
            <a:ext cx="3124200" cy="1524000"/>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hu-HU" sz="2000">
                <a:latin typeface="Calibri" pitchFamily="34" charset="0"/>
              </a:rPr>
              <a:t> Értékelési Szempontok</a:t>
            </a:r>
          </a:p>
          <a:p>
            <a:pPr marL="742950" lvl="1" indent="-285750" eaLnBrk="0" hangingPunct="0">
              <a:spcBef>
                <a:spcPct val="20000"/>
              </a:spcBef>
              <a:buFont typeface="Arial" charset="0"/>
              <a:buChar char="–"/>
            </a:pPr>
            <a:r>
              <a:rPr lang="hu-HU" sz="1400">
                <a:latin typeface="Calibri" pitchFamily="34" charset="0"/>
              </a:rPr>
              <a:t> Minőség</a:t>
            </a:r>
          </a:p>
          <a:p>
            <a:pPr marL="742950" lvl="1" indent="-285750" eaLnBrk="0" hangingPunct="0">
              <a:spcBef>
                <a:spcPct val="20000"/>
              </a:spcBef>
              <a:buFont typeface="Arial" charset="0"/>
              <a:buChar char="–"/>
            </a:pPr>
            <a:r>
              <a:rPr lang="hu-HU" sz="1400">
                <a:latin typeface="Calibri" pitchFamily="34" charset="0"/>
              </a:rPr>
              <a:t> Ellátó Lánc</a:t>
            </a:r>
          </a:p>
          <a:p>
            <a:pPr marL="742950" lvl="1" indent="-285750" eaLnBrk="0" hangingPunct="0">
              <a:spcBef>
                <a:spcPct val="20000"/>
              </a:spcBef>
              <a:buFont typeface="Arial" charset="0"/>
              <a:buChar char="–"/>
            </a:pPr>
            <a:r>
              <a:rPr lang="hu-HU" sz="1400">
                <a:latin typeface="Calibri" pitchFamily="34" charset="0"/>
              </a:rPr>
              <a:t> Költségek</a:t>
            </a:r>
          </a:p>
          <a:p>
            <a:pPr marL="742950" lvl="1" indent="-285750" eaLnBrk="0" hangingPunct="0">
              <a:spcBef>
                <a:spcPct val="20000"/>
              </a:spcBef>
              <a:buFont typeface="Arial" charset="0"/>
              <a:buChar char="–"/>
            </a:pPr>
            <a:r>
              <a:rPr lang="hu-HU" sz="1400">
                <a:latin typeface="Calibri" pitchFamily="34" charset="0"/>
              </a:rPr>
              <a:t> Vevőszolgálat</a:t>
            </a:r>
            <a:endParaRPr lang="en-US" sz="200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zövegdoboz 1"/>
          <p:cNvSpPr txBox="1">
            <a:spLocks noChangeArrowheads="1"/>
          </p:cNvSpPr>
          <p:nvPr/>
        </p:nvSpPr>
        <p:spPr bwMode="auto">
          <a:xfrm>
            <a:off x="1259632" y="2204864"/>
            <a:ext cx="6408738" cy="579437"/>
          </a:xfrm>
          <a:prstGeom prst="rect">
            <a:avLst/>
          </a:prstGeom>
          <a:noFill/>
          <a:ln w="9525">
            <a:noFill/>
            <a:miter lim="800000"/>
            <a:headEnd/>
            <a:tailEnd/>
          </a:ln>
        </p:spPr>
        <p:txBody>
          <a:bodyPr>
            <a:spAutoFit/>
          </a:bodyPr>
          <a:lstStyle/>
          <a:p>
            <a:pPr algn="ctr"/>
            <a:r>
              <a:rPr lang="hu-HU" sz="3200">
                <a:latin typeface="Calibri" pitchFamily="34" charset="0"/>
              </a:rPr>
              <a:t>Köszönöm a figyelmet!</a:t>
            </a:r>
            <a:endParaRPr lang="en-GB" sz="32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zövegdoboz 2"/>
          <p:cNvSpPr txBox="1">
            <a:spLocks noChangeArrowheads="1"/>
          </p:cNvSpPr>
          <p:nvPr/>
        </p:nvSpPr>
        <p:spPr bwMode="auto">
          <a:xfrm>
            <a:off x="179388" y="115888"/>
            <a:ext cx="4537075" cy="523875"/>
          </a:xfrm>
          <a:prstGeom prst="rect">
            <a:avLst/>
          </a:prstGeom>
          <a:noFill/>
          <a:ln w="9525">
            <a:noFill/>
            <a:miter lim="800000"/>
            <a:headEnd/>
            <a:tailEnd/>
          </a:ln>
        </p:spPr>
        <p:txBody>
          <a:bodyPr>
            <a:spAutoFit/>
          </a:bodyPr>
          <a:lstStyle/>
          <a:p>
            <a:pPr algn="ctr"/>
            <a:r>
              <a:rPr lang="hu-HU" sz="2800">
                <a:latin typeface="Calibri" pitchFamily="34" charset="0"/>
              </a:rPr>
              <a:t>Fuzzy beszállító értékelés</a:t>
            </a:r>
          </a:p>
        </p:txBody>
      </p:sp>
      <p:pic>
        <p:nvPicPr>
          <p:cNvPr id="2056" name="Picture 10"/>
          <p:cNvPicPr>
            <a:picLocks noChangeAspect="1" noChangeArrowheads="1"/>
          </p:cNvPicPr>
          <p:nvPr/>
        </p:nvPicPr>
        <p:blipFill>
          <a:blip r:embed="rId2" cstate="print"/>
          <a:srcRect/>
          <a:stretch>
            <a:fillRect/>
          </a:stretch>
        </p:blipFill>
        <p:spPr bwMode="auto">
          <a:xfrm>
            <a:off x="467544" y="1412776"/>
            <a:ext cx="6552728" cy="1868487"/>
          </a:xfrm>
          <a:prstGeom prst="rect">
            <a:avLst/>
          </a:prstGeom>
          <a:noFill/>
          <a:ln w="9525">
            <a:noFill/>
            <a:miter lim="800000"/>
            <a:headEnd/>
            <a:tailEnd/>
          </a:ln>
        </p:spPr>
      </p:pic>
      <p:pic>
        <p:nvPicPr>
          <p:cNvPr id="2057" name="Picture 11"/>
          <p:cNvPicPr>
            <a:picLocks noChangeAspect="1" noChangeArrowheads="1"/>
          </p:cNvPicPr>
          <p:nvPr/>
        </p:nvPicPr>
        <p:blipFill>
          <a:blip r:embed="rId3" cstate="print"/>
          <a:srcRect/>
          <a:stretch>
            <a:fillRect/>
          </a:stretch>
        </p:blipFill>
        <p:spPr bwMode="auto">
          <a:xfrm>
            <a:off x="539552" y="3861048"/>
            <a:ext cx="6552728" cy="1890713"/>
          </a:xfrm>
          <a:prstGeom prst="rect">
            <a:avLst/>
          </a:prstGeom>
          <a:noFill/>
          <a:ln w="9525">
            <a:noFill/>
            <a:miter lim="800000"/>
            <a:headEnd/>
            <a:tailEnd/>
          </a:ln>
        </p:spPr>
      </p:pic>
      <p:sp>
        <p:nvSpPr>
          <p:cNvPr id="2058" name="Szövegdoboz 10"/>
          <p:cNvSpPr txBox="1">
            <a:spLocks noChangeArrowheads="1"/>
          </p:cNvSpPr>
          <p:nvPr/>
        </p:nvSpPr>
        <p:spPr bwMode="auto">
          <a:xfrm>
            <a:off x="395536" y="836712"/>
            <a:ext cx="4679950" cy="368300"/>
          </a:xfrm>
          <a:prstGeom prst="rect">
            <a:avLst/>
          </a:prstGeom>
          <a:noFill/>
          <a:ln w="9525">
            <a:noFill/>
            <a:miter lim="800000"/>
            <a:headEnd/>
            <a:tailEnd/>
          </a:ln>
        </p:spPr>
        <p:txBody>
          <a:bodyPr>
            <a:spAutoFit/>
          </a:bodyPr>
          <a:lstStyle/>
          <a:p>
            <a:r>
              <a:rPr lang="hu-HU">
                <a:latin typeface="Calibri" pitchFamily="34" charset="0"/>
              </a:rPr>
              <a:t>Arányos halmazátmenet  egyenes trapézszáral</a:t>
            </a:r>
            <a:endParaRPr lang="en-GB">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zövegdoboz 5"/>
          <p:cNvSpPr txBox="1">
            <a:spLocks noChangeArrowheads="1"/>
          </p:cNvSpPr>
          <p:nvPr/>
        </p:nvSpPr>
        <p:spPr bwMode="auto">
          <a:xfrm>
            <a:off x="1187624" y="260648"/>
            <a:ext cx="6912768" cy="461665"/>
          </a:xfrm>
          <a:prstGeom prst="rect">
            <a:avLst/>
          </a:prstGeom>
          <a:noFill/>
          <a:ln w="9525">
            <a:noFill/>
            <a:miter lim="800000"/>
            <a:headEnd/>
            <a:tailEnd/>
          </a:ln>
        </p:spPr>
        <p:txBody>
          <a:bodyPr wrap="square">
            <a:spAutoFit/>
          </a:bodyPr>
          <a:lstStyle/>
          <a:p>
            <a:r>
              <a:rPr lang="hu-HU" sz="2400">
                <a:latin typeface="Times New Roman" pitchFamily="18" charset="0"/>
                <a:cs typeface="Times New Roman" pitchFamily="18" charset="0"/>
              </a:rPr>
              <a:t>Arányos halmazátmenet </a:t>
            </a:r>
            <a:r>
              <a:rPr lang="hu-HU" sz="2400" smtClean="0">
                <a:latin typeface="Times New Roman" pitchFamily="18" charset="0"/>
                <a:cs typeface="Times New Roman" pitchFamily="18" charset="0"/>
              </a:rPr>
              <a:t>trigonometrikus </a:t>
            </a:r>
            <a:r>
              <a:rPr lang="hu-HU" sz="2400">
                <a:latin typeface="Times New Roman" pitchFamily="18" charset="0"/>
                <a:cs typeface="Times New Roman" pitchFamily="18" charset="0"/>
              </a:rPr>
              <a:t>trapézszárral</a:t>
            </a:r>
            <a:endParaRPr lang="en-GB" sz="2400">
              <a:latin typeface="Times New Roman" pitchFamily="18" charset="0"/>
              <a:cs typeface="Times New Roman" pitchFamily="18" charset="0"/>
            </a:endParaRPr>
          </a:p>
        </p:txBody>
      </p:sp>
      <p:pic>
        <p:nvPicPr>
          <p:cNvPr id="40962" name="Picture 2" descr="C:\Users\Portik\AppData\Local\Temp\SNAGHTML868a18.PNG"/>
          <p:cNvPicPr>
            <a:picLocks noChangeAspect="1" noChangeArrowheads="1"/>
          </p:cNvPicPr>
          <p:nvPr/>
        </p:nvPicPr>
        <p:blipFill>
          <a:blip r:embed="rId2" cstate="print"/>
          <a:srcRect/>
          <a:stretch>
            <a:fillRect/>
          </a:stretch>
        </p:blipFill>
        <p:spPr bwMode="auto">
          <a:xfrm>
            <a:off x="1" y="953344"/>
            <a:ext cx="9144000" cy="59046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zövegdoboz 3"/>
          <p:cNvSpPr txBox="1">
            <a:spLocks noChangeArrowheads="1"/>
          </p:cNvSpPr>
          <p:nvPr/>
        </p:nvSpPr>
        <p:spPr bwMode="auto">
          <a:xfrm>
            <a:off x="1619250" y="188913"/>
            <a:ext cx="6767513" cy="457200"/>
          </a:xfrm>
          <a:prstGeom prst="rect">
            <a:avLst/>
          </a:prstGeom>
          <a:noFill/>
          <a:ln w="9525">
            <a:noFill/>
            <a:miter lim="800000"/>
            <a:headEnd/>
            <a:tailEnd/>
          </a:ln>
        </p:spPr>
        <p:txBody>
          <a:bodyPr>
            <a:spAutoFit/>
          </a:bodyPr>
          <a:lstStyle/>
          <a:p>
            <a:r>
              <a:rPr lang="hu-HU" sz="2400">
                <a:latin typeface="Calibri" pitchFamily="34" charset="0"/>
              </a:rPr>
              <a:t>Tradicionális fuzzy szabály bázisú döntés hozatal</a:t>
            </a:r>
            <a:endParaRPr lang="en-GB" sz="2400">
              <a:latin typeface="Calibri" pitchFamily="34" charset="0"/>
            </a:endParaRPr>
          </a:p>
        </p:txBody>
      </p:sp>
      <p:pic>
        <p:nvPicPr>
          <p:cNvPr id="20482" name="Picture 3" descr="D:\Ph.D.(Doktori Iskola)\Összegző defuzzyfikáció\Szabálybázis2.jpg"/>
          <p:cNvPicPr>
            <a:picLocks noChangeAspect="1" noChangeArrowheads="1"/>
          </p:cNvPicPr>
          <p:nvPr/>
        </p:nvPicPr>
        <p:blipFill>
          <a:blip r:embed="rId2" cstate="print"/>
          <a:srcRect/>
          <a:stretch>
            <a:fillRect/>
          </a:stretch>
        </p:blipFill>
        <p:spPr bwMode="auto">
          <a:xfrm>
            <a:off x="150813" y="620713"/>
            <a:ext cx="8993187" cy="3394075"/>
          </a:xfrm>
          <a:prstGeom prst="rect">
            <a:avLst/>
          </a:prstGeom>
          <a:noFill/>
          <a:ln w="9525">
            <a:noFill/>
            <a:miter lim="800000"/>
            <a:headEnd/>
            <a:tailEnd/>
          </a:ln>
        </p:spPr>
      </p:pic>
      <p:pic>
        <p:nvPicPr>
          <p:cNvPr id="20484" name="Picture 2"/>
          <p:cNvPicPr>
            <a:picLocks noChangeAspect="1" noChangeArrowheads="1"/>
          </p:cNvPicPr>
          <p:nvPr/>
        </p:nvPicPr>
        <p:blipFill>
          <a:blip r:embed="rId3" cstate="print"/>
          <a:srcRect/>
          <a:stretch>
            <a:fillRect/>
          </a:stretch>
        </p:blipFill>
        <p:spPr bwMode="auto">
          <a:xfrm>
            <a:off x="3132138" y="4437063"/>
            <a:ext cx="5616575" cy="204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Ph.D.(Doktori Iskola)\Összegző defuzzyfikáció\sum_def.jpg"/>
          <p:cNvPicPr>
            <a:picLocks noChangeAspect="1" noChangeArrowheads="1"/>
          </p:cNvPicPr>
          <p:nvPr/>
        </p:nvPicPr>
        <p:blipFill>
          <a:blip r:embed="rId2" cstate="print"/>
          <a:srcRect/>
          <a:stretch>
            <a:fillRect/>
          </a:stretch>
        </p:blipFill>
        <p:spPr bwMode="auto">
          <a:xfrm>
            <a:off x="0" y="1285875"/>
            <a:ext cx="9144000" cy="4286250"/>
          </a:xfrm>
          <a:prstGeom prst="rect">
            <a:avLst/>
          </a:prstGeom>
          <a:noFill/>
          <a:ln w="9525">
            <a:noFill/>
            <a:miter lim="800000"/>
            <a:headEnd/>
            <a:tailEnd/>
          </a:ln>
        </p:spPr>
      </p:pic>
      <p:sp>
        <p:nvSpPr>
          <p:cNvPr id="43011" name="Szövegdoboz 2"/>
          <p:cNvSpPr txBox="1">
            <a:spLocks noChangeArrowheads="1"/>
          </p:cNvSpPr>
          <p:nvPr/>
        </p:nvSpPr>
        <p:spPr bwMode="auto">
          <a:xfrm>
            <a:off x="539750" y="333375"/>
            <a:ext cx="7920038" cy="396875"/>
          </a:xfrm>
          <a:prstGeom prst="rect">
            <a:avLst/>
          </a:prstGeom>
          <a:noFill/>
          <a:ln w="9525">
            <a:noFill/>
            <a:miter lim="800000"/>
            <a:headEnd/>
            <a:tailEnd/>
          </a:ln>
        </p:spPr>
        <p:txBody>
          <a:bodyPr>
            <a:spAutoFit/>
          </a:bodyPr>
          <a:lstStyle/>
          <a:p>
            <a:r>
              <a:rPr lang="hu-HU" sz="2000"/>
              <a:t>Fuzzy szabálybázisú döntéshozatal összegző defuzzyfikációval</a:t>
            </a:r>
            <a:endParaRPr lang="en-GB"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zövegdoboz 1"/>
          <p:cNvSpPr txBox="1">
            <a:spLocks noChangeArrowheads="1"/>
          </p:cNvSpPr>
          <p:nvPr/>
        </p:nvSpPr>
        <p:spPr bwMode="auto">
          <a:xfrm>
            <a:off x="0" y="0"/>
            <a:ext cx="6443663" cy="523875"/>
          </a:xfrm>
          <a:prstGeom prst="rect">
            <a:avLst/>
          </a:prstGeom>
          <a:noFill/>
          <a:ln w="9525">
            <a:noFill/>
            <a:miter lim="800000"/>
            <a:headEnd/>
            <a:tailEnd/>
          </a:ln>
        </p:spPr>
        <p:txBody>
          <a:bodyPr>
            <a:spAutoFit/>
          </a:bodyPr>
          <a:lstStyle/>
          <a:p>
            <a:r>
              <a:rPr lang="hu-HU" sz="2800">
                <a:latin typeface="Calibri" pitchFamily="34" charset="0"/>
              </a:rPr>
              <a:t>Hagyományos defuzzyfikációs módszerek</a:t>
            </a:r>
            <a:endParaRPr lang="en-GB" sz="2800">
              <a:latin typeface="Calibri" pitchFamily="34" charset="0"/>
            </a:endParaRPr>
          </a:p>
        </p:txBody>
      </p:sp>
      <p:pic>
        <p:nvPicPr>
          <p:cNvPr id="21506" name="Picture 2"/>
          <p:cNvPicPr>
            <a:picLocks noChangeAspect="1" noChangeArrowheads="1"/>
          </p:cNvPicPr>
          <p:nvPr/>
        </p:nvPicPr>
        <p:blipFill>
          <a:blip r:embed="rId2" cstate="print"/>
          <a:srcRect/>
          <a:stretch>
            <a:fillRect/>
          </a:stretch>
        </p:blipFill>
        <p:spPr bwMode="auto">
          <a:xfrm>
            <a:off x="0" y="620713"/>
            <a:ext cx="5099050" cy="2968625"/>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3419475" y="3500438"/>
            <a:ext cx="3514725" cy="1590675"/>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684213" y="5300663"/>
            <a:ext cx="7494587" cy="1057275"/>
          </a:xfrm>
          <a:prstGeom prst="rect">
            <a:avLst/>
          </a:prstGeom>
          <a:noFill/>
          <a:ln w="9525">
            <a:noFill/>
            <a:miter lim="800000"/>
            <a:headEnd/>
            <a:tailEnd/>
          </a:ln>
        </p:spPr>
      </p:pic>
      <p:sp>
        <p:nvSpPr>
          <p:cNvPr id="21509" name="Szövegdoboz 5"/>
          <p:cNvSpPr txBox="1">
            <a:spLocks noChangeArrowheads="1"/>
          </p:cNvSpPr>
          <p:nvPr/>
        </p:nvSpPr>
        <p:spPr bwMode="auto">
          <a:xfrm>
            <a:off x="6300788" y="1557338"/>
            <a:ext cx="2447925" cy="460375"/>
          </a:xfrm>
          <a:prstGeom prst="rect">
            <a:avLst/>
          </a:prstGeom>
          <a:noFill/>
          <a:ln w="9525">
            <a:noFill/>
            <a:miter lim="800000"/>
            <a:headEnd/>
            <a:tailEnd/>
          </a:ln>
        </p:spPr>
        <p:txBody>
          <a:bodyPr>
            <a:spAutoFit/>
          </a:bodyPr>
          <a:lstStyle/>
          <a:p>
            <a:r>
              <a:rPr lang="hu-HU" sz="2400">
                <a:latin typeface="Calibri" pitchFamily="34" charset="0"/>
              </a:rPr>
              <a:t>Súlypont módszer</a:t>
            </a:r>
            <a:endParaRPr lang="en-GB" sz="24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zövegdoboz 2"/>
          <p:cNvSpPr txBox="1">
            <a:spLocks noChangeArrowheads="1"/>
          </p:cNvSpPr>
          <p:nvPr/>
        </p:nvSpPr>
        <p:spPr bwMode="auto">
          <a:xfrm>
            <a:off x="1331913" y="476250"/>
            <a:ext cx="4103687" cy="461963"/>
          </a:xfrm>
          <a:prstGeom prst="rect">
            <a:avLst/>
          </a:prstGeom>
          <a:noFill/>
          <a:ln w="9525">
            <a:noFill/>
            <a:miter lim="800000"/>
            <a:headEnd/>
            <a:tailEnd/>
          </a:ln>
        </p:spPr>
        <p:txBody>
          <a:bodyPr>
            <a:spAutoFit/>
          </a:bodyPr>
          <a:lstStyle/>
          <a:p>
            <a:r>
              <a:rPr lang="hu-HU" sz="2400">
                <a:latin typeface="Calibri" pitchFamily="34" charset="0"/>
              </a:rPr>
              <a:t>Általános súlypont módszer</a:t>
            </a:r>
            <a:endParaRPr lang="en-GB" sz="2400">
              <a:latin typeface="Calibri" pitchFamily="34" charset="0"/>
            </a:endParaRPr>
          </a:p>
        </p:txBody>
      </p:sp>
      <p:pic>
        <p:nvPicPr>
          <p:cNvPr id="22530" name="Picture 6" descr="C:\Users\Portik\AppData\Local\Temp\SNAGHTML34e495f.PNG"/>
          <p:cNvPicPr>
            <a:picLocks noChangeAspect="1" noChangeArrowheads="1"/>
          </p:cNvPicPr>
          <p:nvPr/>
        </p:nvPicPr>
        <p:blipFill>
          <a:blip r:embed="rId2" cstate="print"/>
          <a:srcRect/>
          <a:stretch>
            <a:fillRect/>
          </a:stretch>
        </p:blipFill>
        <p:spPr bwMode="auto">
          <a:xfrm>
            <a:off x="0" y="1557338"/>
            <a:ext cx="914400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TotalTime>
  <Words>618</Words>
  <Application>Microsoft Office PowerPoint</Application>
  <PresentationFormat>Diavetítés a képernyőre (4:3 oldalarány)</PresentationFormat>
  <Paragraphs>197</Paragraphs>
  <Slides>30</Slides>
  <Notes>0</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30</vt:i4>
      </vt:variant>
    </vt:vector>
  </HeadingPairs>
  <TitlesOfParts>
    <vt:vector size="32" baseType="lpstr">
      <vt:lpstr>Office-téma</vt:lpstr>
      <vt:lpstr>Egyenlet</vt:lpstr>
      <vt:lpstr>Fuzzy szabálybázisra épülő döntéshozatal összegző defuzzyfikációval</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Fuzzy szabálybásira épülő döntéshozatal összegző defuzzyfikációval</dc:title>
  <dc:creator>Portik</dc:creator>
  <cp:lastModifiedBy>Adam</cp:lastModifiedBy>
  <cp:revision>177</cp:revision>
  <dcterms:created xsi:type="dcterms:W3CDTF">2013-03-30T19:55:18Z</dcterms:created>
  <dcterms:modified xsi:type="dcterms:W3CDTF">2013-04-05T11:29:23Z</dcterms:modified>
</cp:coreProperties>
</file>